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4"/>
  </p:notesMasterIdLst>
  <p:handoutMasterIdLst>
    <p:handoutMasterId r:id="rId55"/>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38"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40"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0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C789A1-6DE8-4F05-A253-C9082173D9B6}" type="datetimeFigureOut">
              <a:rPr lang="en-US" smtClean="0"/>
              <a:t>9/22/2016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F8E5388-94FB-477A-AE75-F25E2A0F874D}" type="slidenum">
              <a:rPr lang="en-US" smtClean="0"/>
              <a:t>‹#›</a:t>
            </a:fld>
            <a:endParaRPr lang="en-US"/>
          </a:p>
        </p:txBody>
      </p:sp>
    </p:spTree>
    <p:extLst>
      <p:ext uri="{BB962C8B-B14F-4D97-AF65-F5344CB8AC3E}">
        <p14:creationId xmlns:p14="http://schemas.microsoft.com/office/powerpoint/2010/main" val="3074261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3D34734-E5D4-4769-B120-481C72688E4A}" type="datetimeFigureOut">
              <a:rPr lang="en-US" smtClean="0"/>
              <a:t>9/22/2016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57F284-EB1F-4285-9EEF-5ADA1A8667BB}" type="slidenum">
              <a:rPr lang="en-US" smtClean="0"/>
              <a:t>‹#›</a:t>
            </a:fld>
            <a:endParaRPr lang="en-US"/>
          </a:p>
        </p:txBody>
      </p:sp>
    </p:spTree>
    <p:extLst>
      <p:ext uri="{BB962C8B-B14F-4D97-AF65-F5344CB8AC3E}">
        <p14:creationId xmlns:p14="http://schemas.microsoft.com/office/powerpoint/2010/main" val="346210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09" eaLnBrk="0" hangingPunct="0">
              <a:defRPr b="1" i="1">
                <a:solidFill>
                  <a:schemeClr val="tx1"/>
                </a:solidFill>
                <a:latin typeface="Arial Narrow" pitchFamily="34" charset="0"/>
              </a:defRPr>
            </a:lvl1pPr>
            <a:lvl2pPr marL="756940" indent="-291131" defTabSz="949409" eaLnBrk="0" hangingPunct="0">
              <a:defRPr b="1" i="1">
                <a:solidFill>
                  <a:schemeClr val="tx1"/>
                </a:solidFill>
                <a:latin typeface="Arial Narrow" pitchFamily="34" charset="0"/>
              </a:defRPr>
            </a:lvl2pPr>
            <a:lvl3pPr marL="1164524" indent="-232904" defTabSz="949409" eaLnBrk="0" hangingPunct="0">
              <a:defRPr b="1" i="1">
                <a:solidFill>
                  <a:schemeClr val="tx1"/>
                </a:solidFill>
                <a:latin typeface="Arial Narrow" pitchFamily="34" charset="0"/>
              </a:defRPr>
            </a:lvl3pPr>
            <a:lvl4pPr marL="1630333" indent="-232904" defTabSz="949409" eaLnBrk="0" hangingPunct="0">
              <a:defRPr b="1" i="1">
                <a:solidFill>
                  <a:schemeClr val="tx1"/>
                </a:solidFill>
                <a:latin typeface="Arial Narrow" pitchFamily="34" charset="0"/>
              </a:defRPr>
            </a:lvl4pPr>
            <a:lvl5pPr marL="2096143" indent="-232904" defTabSz="949409" eaLnBrk="0" hangingPunct="0">
              <a:defRPr b="1" i="1">
                <a:solidFill>
                  <a:schemeClr val="tx1"/>
                </a:solidFill>
                <a:latin typeface="Arial Narrow" pitchFamily="34" charset="0"/>
              </a:defRPr>
            </a:lvl5pPr>
            <a:lvl6pPr marL="2561952" indent="-232904" defTabSz="949409" eaLnBrk="0" fontAlgn="base" hangingPunct="0">
              <a:spcBef>
                <a:spcPct val="0"/>
              </a:spcBef>
              <a:spcAft>
                <a:spcPct val="0"/>
              </a:spcAft>
              <a:defRPr b="1" i="1">
                <a:solidFill>
                  <a:schemeClr val="tx1"/>
                </a:solidFill>
                <a:latin typeface="Arial Narrow" pitchFamily="34" charset="0"/>
              </a:defRPr>
            </a:lvl6pPr>
            <a:lvl7pPr marL="3027762" indent="-232904" defTabSz="949409" eaLnBrk="0" fontAlgn="base" hangingPunct="0">
              <a:spcBef>
                <a:spcPct val="0"/>
              </a:spcBef>
              <a:spcAft>
                <a:spcPct val="0"/>
              </a:spcAft>
              <a:defRPr b="1" i="1">
                <a:solidFill>
                  <a:schemeClr val="tx1"/>
                </a:solidFill>
                <a:latin typeface="Arial Narrow" pitchFamily="34" charset="0"/>
              </a:defRPr>
            </a:lvl7pPr>
            <a:lvl8pPr marL="3493571" indent="-232904" defTabSz="949409" eaLnBrk="0" fontAlgn="base" hangingPunct="0">
              <a:spcBef>
                <a:spcPct val="0"/>
              </a:spcBef>
              <a:spcAft>
                <a:spcPct val="0"/>
              </a:spcAft>
              <a:defRPr b="1" i="1">
                <a:solidFill>
                  <a:schemeClr val="tx1"/>
                </a:solidFill>
                <a:latin typeface="Arial Narrow" pitchFamily="34" charset="0"/>
              </a:defRPr>
            </a:lvl8pPr>
            <a:lvl9pPr marL="3959381" indent="-232904" defTabSz="949409" eaLnBrk="0" fontAlgn="base" hangingPunct="0">
              <a:spcBef>
                <a:spcPct val="0"/>
              </a:spcBef>
              <a:spcAft>
                <a:spcPct val="0"/>
              </a:spcAft>
              <a:defRPr b="1" i="1">
                <a:solidFill>
                  <a:schemeClr val="tx1"/>
                </a:solidFill>
                <a:latin typeface="Arial Narrow" pitchFamily="34" charset="0"/>
              </a:defRPr>
            </a:lvl9pPr>
          </a:lstStyle>
          <a:p>
            <a:pPr eaLnBrk="1" hangingPunct="1"/>
            <a:fld id="{7A419CF3-66EA-44DB-A46C-A04C90A588B5}" type="slidenum">
              <a:rPr lang="en-US" altLang="en-US" b="0" i="0" smtClean="0">
                <a:latin typeface="Arial" charset="0"/>
              </a:rPr>
              <a:pPr eaLnBrk="1" hangingPunct="1"/>
              <a:t>1</a:t>
            </a:fld>
            <a:endParaRPr lang="en-US" altLang="en-US" b="0" i="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You can find more information on this in Enclosure 3 of Volume 1 of DoD</a:t>
            </a:r>
            <a:r>
              <a:rPr lang="en-US" baseline="0" dirty="0" smtClean="0"/>
              <a:t> Manual 8910.01, but reminder that ultimately, it is up to the DoD IICO to make that final call.</a:t>
            </a:r>
          </a:p>
          <a:p>
            <a:r>
              <a:rPr lang="en-US" dirty="0" smtClean="0"/>
              <a:t>If we can fit it under an exemption, we will ! Burden reduction at it’s finest.</a:t>
            </a:r>
          </a:p>
          <a:p>
            <a:r>
              <a:rPr lang="en-US" dirty="0" smtClean="0"/>
              <a:t>There are more than public – not all the same</a:t>
            </a:r>
          </a:p>
          <a:p>
            <a:r>
              <a:rPr lang="en-US" dirty="0" smtClean="0"/>
              <a:t>We</a:t>
            </a:r>
            <a:r>
              <a:rPr lang="en-US" baseline="0" dirty="0" smtClean="0"/>
              <a:t> help determine and </a:t>
            </a:r>
            <a:r>
              <a:rPr lang="en-US" baseline="0" dirty="0" err="1" smtClean="0"/>
              <a:t>fred</a:t>
            </a:r>
            <a:r>
              <a:rPr lang="en-US" baseline="0" dirty="0" smtClean="0"/>
              <a:t> has final call </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10</a:t>
            </a:fld>
            <a:endParaRPr lang="en-US"/>
          </a:p>
        </p:txBody>
      </p:sp>
    </p:spTree>
    <p:extLst>
      <p:ext uri="{BB962C8B-B14F-4D97-AF65-F5344CB8AC3E}">
        <p14:creationId xmlns:p14="http://schemas.microsoft.com/office/powerpoint/2010/main" val="118312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11</a:t>
            </a:fld>
            <a:endParaRPr lang="en-US"/>
          </a:p>
        </p:txBody>
      </p:sp>
    </p:spTree>
    <p:extLst>
      <p:ext uri="{BB962C8B-B14F-4D97-AF65-F5344CB8AC3E}">
        <p14:creationId xmlns:p14="http://schemas.microsoft.com/office/powerpoint/2010/main" val="3006904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a:t>
            </a:r>
            <a:r>
              <a:rPr lang="en-US" baseline="0" dirty="0" smtClean="0"/>
              <a:t> / Average Timeline for approval is 2.5 – 3 months </a:t>
            </a:r>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12</a:t>
            </a:fld>
            <a:endParaRPr lang="en-US"/>
          </a:p>
        </p:txBody>
      </p:sp>
    </p:spTree>
    <p:extLst>
      <p:ext uri="{BB962C8B-B14F-4D97-AF65-F5344CB8AC3E}">
        <p14:creationId xmlns:p14="http://schemas.microsoft.com/office/powerpoint/2010/main" val="3577488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Unable to provide an estimated timeline for internal IC approval because</a:t>
            </a:r>
            <a:r>
              <a:rPr lang="en-US" baseline="0" dirty="0" smtClean="0"/>
              <a:t> they are tied to issuances and each issuance (depending on type, length, subject matter) take a unique amount of time to publish. </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13</a:t>
            </a:fld>
            <a:endParaRPr lang="en-US"/>
          </a:p>
        </p:txBody>
      </p:sp>
    </p:spTree>
    <p:extLst>
      <p:ext uri="{BB962C8B-B14F-4D97-AF65-F5344CB8AC3E}">
        <p14:creationId xmlns:p14="http://schemas.microsoft.com/office/powerpoint/2010/main" val="220054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 The reason for the elimination</a:t>
            </a:r>
            <a:r>
              <a:rPr lang="en-US" baseline="0" dirty="0" smtClean="0"/>
              <a:t> of step 4 in the approval process is because it is accomplished through formal coordination of the issuance. </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14</a:t>
            </a:fld>
            <a:endParaRPr lang="en-US"/>
          </a:p>
        </p:txBody>
      </p:sp>
    </p:spTree>
    <p:extLst>
      <p:ext uri="{BB962C8B-B14F-4D97-AF65-F5344CB8AC3E}">
        <p14:creationId xmlns:p14="http://schemas.microsoft.com/office/powerpoint/2010/main" val="41155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04" indent="-177004">
              <a:buFontTx/>
              <a:buChar char="-"/>
            </a:pPr>
            <a:r>
              <a:rPr lang="en-US" dirty="0" smtClean="0"/>
              <a:t>Key players in the approval</a:t>
            </a:r>
            <a:r>
              <a:rPr lang="en-US" baseline="0" dirty="0" smtClean="0"/>
              <a:t> process to obtain a report control symbol for your DoD internal information collection.</a:t>
            </a:r>
          </a:p>
          <a:p>
            <a:pPr marL="177004" indent="-177004">
              <a:buFontTx/>
              <a:buChar char="-"/>
            </a:pPr>
            <a:r>
              <a:rPr lang="en-US" baseline="0" dirty="0" smtClean="0"/>
              <a:t>Component AO works the package in collaboration with the IMCO</a:t>
            </a:r>
          </a:p>
          <a:p>
            <a:pPr marL="634179" lvl="1" indent="-177004">
              <a:buFontTx/>
              <a:buChar char="-"/>
            </a:pPr>
            <a:r>
              <a:rPr lang="en-US" baseline="0" dirty="0" smtClean="0"/>
              <a:t>If you don’t know who your Component IMCO is, we have a POC List available (and maintained) on our website </a:t>
            </a:r>
          </a:p>
          <a:p>
            <a:pPr marL="177004" indent="-177004">
              <a:buFontTx/>
              <a:buChar char="-"/>
            </a:pPr>
            <a:r>
              <a:rPr lang="en-US" baseline="0" dirty="0" smtClean="0"/>
              <a:t>We’ll go over the mandatory coordinators in a few slides</a:t>
            </a:r>
          </a:p>
          <a:p>
            <a:pPr marL="177004" indent="-177004">
              <a:buFontTx/>
              <a:buChar char="-"/>
            </a:pPr>
            <a:r>
              <a:rPr lang="en-US" baseline="0" dirty="0" smtClean="0"/>
              <a:t>The respondents are those participating in the collection, so if it’s a survey, for example, they are those who are responding to the survey</a:t>
            </a:r>
          </a:p>
          <a:p>
            <a:pPr marL="177004" indent="-177004">
              <a:buFontTx/>
              <a:buChar char="-"/>
            </a:pPr>
            <a:r>
              <a:rPr lang="en-US" baseline="0" dirty="0" smtClean="0"/>
              <a:t>The DoD IICO is Mr. Licari and our staff serve as his support.</a:t>
            </a:r>
            <a:endParaRPr lang="en-US" dirty="0" smtClean="0"/>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15</a:t>
            </a:fld>
            <a:endParaRPr lang="en-US"/>
          </a:p>
        </p:txBody>
      </p:sp>
    </p:spTree>
    <p:extLst>
      <p:ext uri="{BB962C8B-B14F-4D97-AF65-F5344CB8AC3E}">
        <p14:creationId xmlns:p14="http://schemas.microsoft.com/office/powerpoint/2010/main" val="1159514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281F7-23C1-4AF7-BF3B-AEB410B3E2C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78145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Costs are calculated for one full fiscal year. </a:t>
            </a:r>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17</a:t>
            </a:fld>
            <a:endParaRPr lang="en-US"/>
          </a:p>
        </p:txBody>
      </p:sp>
    </p:spTree>
    <p:extLst>
      <p:ext uri="{BB962C8B-B14F-4D97-AF65-F5344CB8AC3E}">
        <p14:creationId xmlns:p14="http://schemas.microsoft.com/office/powerpoint/2010/main" val="422376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18</a:t>
            </a:fld>
            <a:endParaRPr lang="en-US"/>
          </a:p>
        </p:txBody>
      </p:sp>
    </p:spTree>
    <p:extLst>
      <p:ext uri="{BB962C8B-B14F-4D97-AF65-F5344CB8AC3E}">
        <p14:creationId xmlns:p14="http://schemas.microsoft.com/office/powerpoint/2010/main" val="350723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04" indent="-177004">
              <a:buFontTx/>
              <a:buChar char="-"/>
            </a:pPr>
            <a:r>
              <a:rPr lang="en-US" baseline="0" dirty="0" smtClean="0"/>
              <a:t>Important for you to be able to answer these questions about your collection. This is not information that we could give you, as you are the SME. </a:t>
            </a:r>
          </a:p>
          <a:p>
            <a:pPr marL="177004" indent="-177004">
              <a:buFontTx/>
              <a:buChar char="-"/>
            </a:pPr>
            <a:r>
              <a:rPr lang="en-US" baseline="0" dirty="0" smtClean="0"/>
              <a:t>If you’re unsure as to the grade level of your respondents, take an average. Some collections target a very specific grade level, such as individuals in leadership positions, so GS-14/15s/SES. But if you don’t know, or you’re taking a range, use an average</a:t>
            </a:r>
          </a:p>
          <a:p>
            <a:pPr marL="177004" indent="-177004">
              <a:buFontTx/>
              <a:buChar char="-"/>
            </a:pPr>
            <a:r>
              <a:rPr lang="en-US" baseline="0" dirty="0" smtClean="0"/>
              <a:t>If you’re unsure as to how many times the collection will take place during the year, then use the frequency “As Required.”</a:t>
            </a:r>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19</a:t>
            </a:fld>
            <a:endParaRPr lang="en-US"/>
          </a:p>
        </p:txBody>
      </p:sp>
    </p:spTree>
    <p:extLst>
      <p:ext uri="{BB962C8B-B14F-4D97-AF65-F5344CB8AC3E}">
        <p14:creationId xmlns:p14="http://schemas.microsoft.com/office/powerpoint/2010/main" val="176217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2</a:t>
            </a:fld>
            <a:endParaRPr lang="en-US"/>
          </a:p>
        </p:txBody>
      </p:sp>
    </p:spTree>
    <p:extLst>
      <p:ext uri="{BB962C8B-B14F-4D97-AF65-F5344CB8AC3E}">
        <p14:creationId xmlns:p14="http://schemas.microsoft.com/office/powerpoint/2010/main" val="937673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a:t>
            </a:r>
            <a:r>
              <a:rPr lang="en-US" baseline="0" dirty="0" smtClean="0"/>
              <a:t> Every cost summary must include a methodology statement, which is essentially a narrative that helps us understand how it is that you calculated your cost/chose the figures that you did. Any special information that you feel it might be pertinent for us to know, such as, cost is being calculated based off an expectation that we’ll receive only 25% responses from what is sent out, that’s something you’d want to state here.</a:t>
            </a:r>
            <a:endParaRPr lang="en-US" dirty="0" smtClean="0"/>
          </a:p>
          <a:p>
            <a:endParaRPr lang="en-US" dirty="0" smtClean="0"/>
          </a:p>
          <a:p>
            <a:r>
              <a:rPr lang="en-US" dirty="0" smtClean="0"/>
              <a:t>*** NOTE: (Reference CAPE</a:t>
            </a:r>
            <a:r>
              <a:rPr lang="en-US" baseline="0" dirty="0" smtClean="0"/>
              <a:t> handout) – CAPE will calculate exact totals an input them into the DD Form 2936, but will only show rounded totals on CAPE. This is okay! </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20</a:t>
            </a:fld>
            <a:endParaRPr lang="en-US"/>
          </a:p>
        </p:txBody>
      </p:sp>
    </p:spTree>
    <p:extLst>
      <p:ext uri="{BB962C8B-B14F-4D97-AF65-F5344CB8AC3E}">
        <p14:creationId xmlns:p14="http://schemas.microsoft.com/office/powerpoint/2010/main" val="1014316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21</a:t>
            </a:fld>
            <a:endParaRPr lang="en-US"/>
          </a:p>
        </p:txBody>
      </p:sp>
    </p:spTree>
    <p:extLst>
      <p:ext uri="{BB962C8B-B14F-4D97-AF65-F5344CB8AC3E}">
        <p14:creationId xmlns:p14="http://schemas.microsoft.com/office/powerpoint/2010/main" val="665065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22</a:t>
            </a:fld>
            <a:endParaRPr lang="en-US"/>
          </a:p>
        </p:txBody>
      </p:sp>
    </p:spTree>
    <p:extLst>
      <p:ext uri="{BB962C8B-B14F-4D97-AF65-F5344CB8AC3E}">
        <p14:creationId xmlns:p14="http://schemas.microsoft.com/office/powerpoint/2010/main" val="1983796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12.b. must be signed by an SES at a minimum</a:t>
            </a:r>
          </a:p>
          <a:p>
            <a:pPr lvl="1"/>
            <a:r>
              <a:rPr lang="en-US" dirty="0" smtClean="0"/>
              <a:t>If the collection will cost the responding components more than $500,000, 12.b. must be signed by the DoD or OSD Component Head. </a:t>
            </a:r>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23</a:t>
            </a:fld>
            <a:endParaRPr lang="en-US"/>
          </a:p>
        </p:txBody>
      </p:sp>
    </p:spTree>
    <p:extLst>
      <p:ext uri="{BB962C8B-B14F-4D97-AF65-F5344CB8AC3E}">
        <p14:creationId xmlns:p14="http://schemas.microsoft.com/office/powerpoint/2010/main" val="3328297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57F284-EB1F-4285-9EEF-5ADA1A8667BB}" type="slidenum">
              <a:rPr lang="en-US" smtClean="0"/>
              <a:t>24</a:t>
            </a:fld>
            <a:endParaRPr lang="en-US"/>
          </a:p>
        </p:txBody>
      </p:sp>
    </p:spTree>
    <p:extLst>
      <p:ext uri="{BB962C8B-B14F-4D97-AF65-F5344CB8AC3E}">
        <p14:creationId xmlns:p14="http://schemas.microsoft.com/office/powerpoint/2010/main" val="3328187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25</a:t>
            </a:fld>
            <a:endParaRPr lang="en-US"/>
          </a:p>
        </p:txBody>
      </p:sp>
    </p:spTree>
    <p:extLst>
      <p:ext uri="{BB962C8B-B14F-4D97-AF65-F5344CB8AC3E}">
        <p14:creationId xmlns:p14="http://schemas.microsoft.com/office/powerpoint/2010/main" val="3666364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26</a:t>
            </a:fld>
            <a:endParaRPr lang="en-US"/>
          </a:p>
        </p:txBody>
      </p:sp>
    </p:spTree>
    <p:extLst>
      <p:ext uri="{BB962C8B-B14F-4D97-AF65-F5344CB8AC3E}">
        <p14:creationId xmlns:p14="http://schemas.microsoft.com/office/powerpoint/2010/main" val="4019361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27</a:t>
            </a:fld>
            <a:endParaRPr lang="en-US"/>
          </a:p>
        </p:txBody>
      </p:sp>
    </p:spTree>
    <p:extLst>
      <p:ext uri="{BB962C8B-B14F-4D97-AF65-F5344CB8AC3E}">
        <p14:creationId xmlns:p14="http://schemas.microsoft.com/office/powerpoint/2010/main" val="3591607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which Mandatory Coordinators’ approval is necessary for collection and AO submits 2936 to all concurrently</a:t>
            </a:r>
          </a:p>
          <a:p>
            <a:r>
              <a:rPr lang="en-US" dirty="0" smtClean="0"/>
              <a:t>Can either sign copy of 2936 or provide an approval memo </a:t>
            </a:r>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28</a:t>
            </a:fld>
            <a:endParaRPr lang="en-US"/>
          </a:p>
        </p:txBody>
      </p:sp>
    </p:spTree>
    <p:extLst>
      <p:ext uri="{BB962C8B-B14F-4D97-AF65-F5344CB8AC3E}">
        <p14:creationId xmlns:p14="http://schemas.microsoft.com/office/powerpoint/2010/main" val="978105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out, probably (or don’t include with slide packet)</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29</a:t>
            </a:fld>
            <a:endParaRPr lang="en-US"/>
          </a:p>
        </p:txBody>
      </p:sp>
    </p:spTree>
    <p:extLst>
      <p:ext uri="{BB962C8B-B14F-4D97-AF65-F5344CB8AC3E}">
        <p14:creationId xmlns:p14="http://schemas.microsoft.com/office/powerpoint/2010/main" val="108447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3</a:t>
            </a:fld>
            <a:endParaRPr lang="en-US"/>
          </a:p>
        </p:txBody>
      </p:sp>
    </p:spTree>
    <p:extLst>
      <p:ext uri="{BB962C8B-B14F-4D97-AF65-F5344CB8AC3E}">
        <p14:creationId xmlns:p14="http://schemas.microsoft.com/office/powerpoint/2010/main" val="3754137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281F7-23C1-4AF7-BF3B-AEB410B3E2C8}" type="slidenum">
              <a:rPr lang="en-US" smtClean="0"/>
              <a:pPr/>
              <a:t>30</a:t>
            </a:fld>
            <a:endParaRPr lang="en-US"/>
          </a:p>
        </p:txBody>
      </p:sp>
    </p:spTree>
    <p:extLst>
      <p:ext uri="{BB962C8B-B14F-4D97-AF65-F5344CB8AC3E}">
        <p14:creationId xmlns:p14="http://schemas.microsoft.com/office/powerpoint/2010/main" val="3981906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368">
              <a:defRPr/>
            </a:pPr>
            <a:r>
              <a:rPr lang="en-US" baseline="0" dirty="0" smtClean="0"/>
              <a:t>Also don’t include in slide packet</a:t>
            </a:r>
            <a:endParaRPr lang="en-US" dirty="0" smtClean="0"/>
          </a:p>
          <a:p>
            <a:endParaRPr lang="en-US" dirty="0"/>
          </a:p>
        </p:txBody>
      </p:sp>
      <p:sp>
        <p:nvSpPr>
          <p:cNvPr id="4" name="Slide Number Placeholder 3"/>
          <p:cNvSpPr>
            <a:spLocks noGrp="1"/>
          </p:cNvSpPr>
          <p:nvPr>
            <p:ph type="sldNum" sz="quarter" idx="10"/>
          </p:nvPr>
        </p:nvSpPr>
        <p:spPr/>
        <p:txBody>
          <a:bodyPr/>
          <a:lstStyle/>
          <a:p>
            <a:fld id="{DF0281F7-23C1-4AF7-BF3B-AEB410B3E2C8}" type="slidenum">
              <a:rPr lang="en-US" smtClean="0"/>
              <a:pPr/>
              <a:t>31</a:t>
            </a:fld>
            <a:endParaRPr lang="en-US"/>
          </a:p>
        </p:txBody>
      </p:sp>
    </p:spTree>
    <p:extLst>
      <p:ext uri="{BB962C8B-B14F-4D97-AF65-F5344CB8AC3E}">
        <p14:creationId xmlns:p14="http://schemas.microsoft.com/office/powerpoint/2010/main" val="3305803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include with slide packet</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32</a:t>
            </a:fld>
            <a:endParaRPr lang="en-US"/>
          </a:p>
        </p:txBody>
      </p:sp>
    </p:spTree>
    <p:extLst>
      <p:ext uri="{BB962C8B-B14F-4D97-AF65-F5344CB8AC3E}">
        <p14:creationId xmlns:p14="http://schemas.microsoft.com/office/powerpoint/2010/main" val="2209721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33</a:t>
            </a:fld>
            <a:endParaRPr lang="en-US"/>
          </a:p>
        </p:txBody>
      </p:sp>
    </p:spTree>
    <p:extLst>
      <p:ext uri="{BB962C8B-B14F-4D97-AF65-F5344CB8AC3E}">
        <p14:creationId xmlns:p14="http://schemas.microsoft.com/office/powerpoint/2010/main" val="954734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04" indent="-177004">
              <a:buFontTx/>
              <a:buChar char="-"/>
            </a:pPr>
            <a:r>
              <a:rPr lang="en-US" dirty="0" smtClean="0"/>
              <a:t>We will leave notes during the pre-coordination review of the</a:t>
            </a:r>
            <a:r>
              <a:rPr lang="en-US" baseline="0" dirty="0" smtClean="0"/>
              <a:t> issuance, on the SD 106, to denote which blocks you should check off and the language you should include in the Purpose section.</a:t>
            </a:r>
          </a:p>
          <a:p>
            <a:pPr marL="177004" indent="-177004">
              <a:buFontTx/>
              <a:buChar char="-"/>
            </a:pPr>
            <a:r>
              <a:rPr lang="en-US" baseline="0" dirty="0" smtClean="0"/>
              <a:t>Important to include the cost for the internal collections BEFORE the SD 106 is signed by the approving authority.</a:t>
            </a:r>
            <a:endParaRPr lang="en-US" dirty="0" smtClean="0"/>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34</a:t>
            </a:fld>
            <a:endParaRPr lang="en-US"/>
          </a:p>
        </p:txBody>
      </p:sp>
    </p:spTree>
    <p:extLst>
      <p:ext uri="{BB962C8B-B14F-4D97-AF65-F5344CB8AC3E}">
        <p14:creationId xmlns:p14="http://schemas.microsoft.com/office/powerpoint/2010/main" val="15927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95" indent="-173695">
              <a:buFontTx/>
              <a:buChar char="-"/>
            </a:pPr>
            <a:r>
              <a:rPr lang="en-US" dirty="0" smtClean="0"/>
              <a:t>We will leave notes during the pre-coordination review of the</a:t>
            </a:r>
            <a:r>
              <a:rPr lang="en-US" baseline="0" dirty="0" smtClean="0"/>
              <a:t> issuance, on the DD 106, to denote which blocks you should check off and the language you should include in the Purpose section.</a:t>
            </a:r>
          </a:p>
          <a:p>
            <a:pPr marL="173695" indent="-173695">
              <a:buFontTx/>
              <a:buChar char="-"/>
            </a:pPr>
            <a:r>
              <a:rPr lang="en-US" baseline="0" dirty="0" smtClean="0"/>
              <a:t>Important to include the cost for the internal collections BEFORE the DD 106 is signed by the approving authority.</a:t>
            </a:r>
            <a:endParaRPr lang="en-US" dirty="0"/>
          </a:p>
        </p:txBody>
      </p:sp>
      <p:sp>
        <p:nvSpPr>
          <p:cNvPr id="4" name="Slide Number Placeholder 3"/>
          <p:cNvSpPr>
            <a:spLocks noGrp="1"/>
          </p:cNvSpPr>
          <p:nvPr>
            <p:ph type="sldNum" sz="quarter" idx="10"/>
          </p:nvPr>
        </p:nvSpPr>
        <p:spPr/>
        <p:txBody>
          <a:bodyPr/>
          <a:lstStyle/>
          <a:p>
            <a:fld id="{DF0281F7-23C1-4AF7-BF3B-AEB410B3E2C8}" type="slidenum">
              <a:rPr lang="en-US" smtClean="0"/>
              <a:pPr/>
              <a:t>35</a:t>
            </a:fld>
            <a:endParaRPr lang="en-US"/>
          </a:p>
        </p:txBody>
      </p:sp>
    </p:spTree>
    <p:extLst>
      <p:ext uri="{BB962C8B-B14F-4D97-AF65-F5344CB8AC3E}">
        <p14:creationId xmlns:p14="http://schemas.microsoft.com/office/powerpoint/2010/main" val="1508662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 This is the language we’ll add to your issuance,</a:t>
            </a:r>
            <a:r>
              <a:rPr lang="en-US" baseline="0" dirty="0" smtClean="0"/>
              <a:t> typically during pre-coord review, if we find that you have an internal collection. Some of you have that language already, but for those of you who don’t or aren’t aware that you have a collection in the first place, we’ll put it in for you, as well as mark where in the issuance we found the collection and adding citation to our policy document, DODM 8910.01 Volume 1 </a:t>
            </a:r>
            <a:endParaRPr lang="en-US" dirty="0" smtClean="0"/>
          </a:p>
          <a:p>
            <a:endParaRPr lang="en-US" dirty="0" smtClean="0"/>
          </a:p>
          <a:p>
            <a:r>
              <a:rPr lang="en-US" dirty="0" smtClean="0"/>
              <a:t>Red</a:t>
            </a:r>
            <a:r>
              <a:rPr lang="en-US" baseline="0" dirty="0" smtClean="0"/>
              <a:t> RCS will change depending on Component, frequency will be inserted if can be deduced from issuance, otherwise it will be an X, and the last four placeholder will start out as XXXX but will be given a specific 4-letter placeholder until the RCS number is assigned. </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36</a:t>
            </a:fld>
            <a:endParaRPr lang="en-US"/>
          </a:p>
        </p:txBody>
      </p:sp>
    </p:spTree>
    <p:extLst>
      <p:ext uri="{BB962C8B-B14F-4D97-AF65-F5344CB8AC3E}">
        <p14:creationId xmlns:p14="http://schemas.microsoft.com/office/powerpoint/2010/main" val="1490877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 This is the language we’ll put in the Action Memorandum for you, prior to it being</a:t>
            </a:r>
            <a:r>
              <a:rPr lang="en-US" baseline="0" dirty="0" smtClean="0"/>
              <a:t> signed by your approving official. It is up to you as the AO to provide the language in red at the end to briefly justify the requirement.</a:t>
            </a:r>
            <a:endParaRPr lang="en-US" dirty="0" smtClean="0"/>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37</a:t>
            </a:fld>
            <a:endParaRPr lang="en-US"/>
          </a:p>
        </p:txBody>
      </p:sp>
    </p:spTree>
    <p:extLst>
      <p:ext uri="{BB962C8B-B14F-4D97-AF65-F5344CB8AC3E}">
        <p14:creationId xmlns:p14="http://schemas.microsoft.com/office/powerpoint/2010/main" val="4231980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a:t>
            </a:r>
            <a:r>
              <a:rPr lang="en-US" baseline="0" dirty="0" smtClean="0"/>
              <a:t> a break – give them time to complete activity and then review </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38</a:t>
            </a:fld>
            <a:endParaRPr lang="en-US"/>
          </a:p>
        </p:txBody>
      </p:sp>
    </p:spTree>
    <p:extLst>
      <p:ext uri="{BB962C8B-B14F-4D97-AF65-F5344CB8AC3E}">
        <p14:creationId xmlns:p14="http://schemas.microsoft.com/office/powerpoint/2010/main" val="869011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include in slide</a:t>
            </a:r>
            <a:r>
              <a:rPr lang="en-US" baseline="0" dirty="0" smtClean="0"/>
              <a:t>s packet</a:t>
            </a:r>
          </a:p>
          <a:p>
            <a:endParaRPr lang="en-US" baseline="0" dirty="0" smtClean="0"/>
          </a:p>
          <a:p>
            <a:r>
              <a:rPr lang="en-US" baseline="0" dirty="0" smtClean="0"/>
              <a:t>Our suspense for a review is 5 days (prescribed in 8910.01 Vol. 1) If there are issues, we will send the package back to the IMCO and provide a detailed explanation of what is preventing the package from being approved. Once changes have been made, you should send the revised package to your IMCO to review again, and then they will submit to us. </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39</a:t>
            </a:fld>
            <a:endParaRPr lang="en-US"/>
          </a:p>
        </p:txBody>
      </p:sp>
    </p:spTree>
    <p:extLst>
      <p:ext uri="{BB962C8B-B14F-4D97-AF65-F5344CB8AC3E}">
        <p14:creationId xmlns:p14="http://schemas.microsoft.com/office/powerpoint/2010/main" val="165047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4</a:t>
            </a:fld>
            <a:endParaRPr lang="en-US"/>
          </a:p>
        </p:txBody>
      </p:sp>
    </p:spTree>
    <p:extLst>
      <p:ext uri="{BB962C8B-B14F-4D97-AF65-F5344CB8AC3E}">
        <p14:creationId xmlns:p14="http://schemas.microsoft.com/office/powerpoint/2010/main" val="3250086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40</a:t>
            </a:fld>
            <a:endParaRPr lang="en-US"/>
          </a:p>
        </p:txBody>
      </p:sp>
    </p:spTree>
    <p:extLst>
      <p:ext uri="{BB962C8B-B14F-4D97-AF65-F5344CB8AC3E}">
        <p14:creationId xmlns:p14="http://schemas.microsoft.com/office/powerpoint/2010/main" val="2086405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41</a:t>
            </a:fld>
            <a:endParaRPr lang="en-US"/>
          </a:p>
        </p:txBody>
      </p:sp>
    </p:spTree>
    <p:extLst>
      <p:ext uri="{BB962C8B-B14F-4D97-AF65-F5344CB8AC3E}">
        <p14:creationId xmlns:p14="http://schemas.microsoft.com/office/powerpoint/2010/main" val="2372257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reinstatement process at least 3 months before collection is due to expire</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42</a:t>
            </a:fld>
            <a:endParaRPr lang="en-US"/>
          </a:p>
        </p:txBody>
      </p:sp>
    </p:spTree>
    <p:extLst>
      <p:ext uri="{BB962C8B-B14F-4D97-AF65-F5344CB8AC3E}">
        <p14:creationId xmlns:p14="http://schemas.microsoft.com/office/powerpoint/2010/main" val="241763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Minor examples – name changes (contact or component), spelling error</a:t>
            </a:r>
            <a:r>
              <a:rPr lang="en-US" baseline="0" dirty="0" smtClean="0"/>
              <a:t>s, etc. </a:t>
            </a:r>
          </a:p>
          <a:p>
            <a:r>
              <a:rPr lang="en-US" baseline="0" dirty="0" smtClean="0"/>
              <a:t>Major examples – you want to collect from a new component, the cost of your collection is going up, you have a new instrument or major changes to your instrument</a:t>
            </a:r>
          </a:p>
          <a:p>
            <a:endParaRPr lang="en-US" baseline="0" dirty="0" smtClean="0"/>
          </a:p>
          <a:p>
            <a:r>
              <a:rPr lang="en-US" baseline="0" dirty="0" smtClean="0"/>
              <a:t>****revisions do not change your expiration date.</a:t>
            </a:r>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43</a:t>
            </a:fld>
            <a:endParaRPr lang="en-US"/>
          </a:p>
        </p:txBody>
      </p:sp>
    </p:spTree>
    <p:extLst>
      <p:ext uri="{BB962C8B-B14F-4D97-AF65-F5344CB8AC3E}">
        <p14:creationId xmlns:p14="http://schemas.microsoft.com/office/powerpoint/2010/main" val="1354366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44</a:t>
            </a:fld>
            <a:endParaRPr lang="en-US"/>
          </a:p>
        </p:txBody>
      </p:sp>
    </p:spTree>
    <p:extLst>
      <p:ext uri="{BB962C8B-B14F-4D97-AF65-F5344CB8AC3E}">
        <p14:creationId xmlns:p14="http://schemas.microsoft.com/office/powerpoint/2010/main" val="11896112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a:t>
            </a:r>
            <a:r>
              <a:rPr lang="en-US" baseline="0" dirty="0" smtClean="0"/>
              <a:t> examples of “true” emergency collections include : survey to service members who were in countries stricken by </a:t>
            </a:r>
            <a:r>
              <a:rPr lang="en-US" baseline="0" dirty="0" err="1" smtClean="0"/>
              <a:t>ebola</a:t>
            </a:r>
            <a:r>
              <a:rPr lang="en-US" baseline="0" dirty="0" smtClean="0"/>
              <a:t> and the OPM breach </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45</a:t>
            </a:fld>
            <a:endParaRPr lang="en-US"/>
          </a:p>
        </p:txBody>
      </p:sp>
    </p:spTree>
    <p:extLst>
      <p:ext uri="{BB962C8B-B14F-4D97-AF65-F5344CB8AC3E}">
        <p14:creationId xmlns:p14="http://schemas.microsoft.com/office/powerpoint/2010/main" val="2942849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46</a:t>
            </a:fld>
            <a:endParaRPr lang="en-US"/>
          </a:p>
        </p:txBody>
      </p:sp>
    </p:spTree>
    <p:extLst>
      <p:ext uri="{BB962C8B-B14F-4D97-AF65-F5344CB8AC3E}">
        <p14:creationId xmlns:p14="http://schemas.microsoft.com/office/powerpoint/2010/main" val="20283314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Gets</a:t>
            </a:r>
            <a:r>
              <a:rPr lang="en-US" baseline="0" dirty="0" smtClean="0"/>
              <a:t> the same expiration date as the public collection (3 years)</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47</a:t>
            </a:fld>
            <a:endParaRPr lang="en-US"/>
          </a:p>
        </p:txBody>
      </p:sp>
    </p:spTree>
    <p:extLst>
      <p:ext uri="{BB962C8B-B14F-4D97-AF65-F5344CB8AC3E}">
        <p14:creationId xmlns:p14="http://schemas.microsoft.com/office/powerpoint/2010/main" val="21108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48</a:t>
            </a:fld>
            <a:endParaRPr lang="en-US"/>
          </a:p>
        </p:txBody>
      </p:sp>
    </p:spTree>
    <p:extLst>
      <p:ext uri="{BB962C8B-B14F-4D97-AF65-F5344CB8AC3E}">
        <p14:creationId xmlns:p14="http://schemas.microsoft.com/office/powerpoint/2010/main" val="2873797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49</a:t>
            </a:fld>
            <a:endParaRPr lang="en-US"/>
          </a:p>
        </p:txBody>
      </p:sp>
    </p:spTree>
    <p:extLst>
      <p:ext uri="{BB962C8B-B14F-4D97-AF65-F5344CB8AC3E}">
        <p14:creationId xmlns:p14="http://schemas.microsoft.com/office/powerpoint/2010/main" val="74208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 instrument- how you collect</a:t>
            </a:r>
            <a:r>
              <a:rPr lang="en-US" baseline="0" dirty="0" smtClean="0"/>
              <a:t> / solicit the data</a:t>
            </a:r>
          </a:p>
          <a:p>
            <a:r>
              <a:rPr lang="en-US" baseline="0" dirty="0" smtClean="0"/>
              <a:t>Out put instrument – what you do or produce using that data</a:t>
            </a:r>
            <a:endParaRPr lang="en-US" dirty="0" smtClean="0"/>
          </a:p>
          <a:p>
            <a:endParaRPr lang="en-US" dirty="0" smtClean="0"/>
          </a:p>
          <a:p>
            <a:r>
              <a:rPr lang="en-US" dirty="0" smtClean="0"/>
              <a:t>Most common</a:t>
            </a:r>
            <a:r>
              <a:rPr lang="en-US" baseline="0" dirty="0" smtClean="0"/>
              <a:t> examples are surveys, focus groups, interviews, reports, forms, systems, databases, websites, etc. </a:t>
            </a:r>
          </a:p>
          <a:p>
            <a:r>
              <a:rPr lang="en-US" baseline="0" dirty="0" smtClean="0"/>
              <a:t>Pg. 10 of 8910.01 volume 1</a:t>
            </a:r>
          </a:p>
          <a:p>
            <a:endParaRPr lang="en-US" baseline="0" dirty="0" smtClean="0"/>
          </a:p>
          <a:p>
            <a:pPr>
              <a:buFont typeface="Wingdings" panose="05000000000000000000" pitchFamily="2" charset="2"/>
              <a:buChar char="q"/>
            </a:pPr>
            <a:r>
              <a:rPr lang="en-US" dirty="0" smtClean="0">
                <a:latin typeface="Calibri" panose="020F0502020204030204" pitchFamily="34" charset="0"/>
              </a:rPr>
              <a:t>Is more than minimal information </a:t>
            </a:r>
          </a:p>
          <a:p>
            <a:pPr lvl="1">
              <a:buFont typeface="Wingdings" panose="05000000000000000000" pitchFamily="2" charset="2"/>
              <a:buChar char="q"/>
            </a:pPr>
            <a:r>
              <a:rPr lang="en-US" dirty="0" smtClean="0">
                <a:latin typeface="Calibri" panose="020F0502020204030204" pitchFamily="34" charset="0"/>
              </a:rPr>
              <a:t>Name, address, phone number, and email</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5</a:t>
            </a:fld>
            <a:endParaRPr lang="en-US"/>
          </a:p>
        </p:txBody>
      </p:sp>
    </p:spTree>
    <p:extLst>
      <p:ext uri="{BB962C8B-B14F-4D97-AF65-F5344CB8AC3E}">
        <p14:creationId xmlns:p14="http://schemas.microsoft.com/office/powerpoint/2010/main" val="9256525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57F284-EB1F-4285-9EEF-5ADA1A8667BB}" type="slidenum">
              <a:rPr lang="en-US" smtClean="0"/>
              <a:t>50</a:t>
            </a:fld>
            <a:endParaRPr lang="en-US"/>
          </a:p>
        </p:txBody>
      </p:sp>
    </p:spTree>
    <p:extLst>
      <p:ext uri="{BB962C8B-B14F-4D97-AF65-F5344CB8AC3E}">
        <p14:creationId xmlns:p14="http://schemas.microsoft.com/office/powerpoint/2010/main" val="345850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04" indent="-177004">
              <a:buFontTx/>
              <a:buChar char="-"/>
            </a:pPr>
            <a:r>
              <a:rPr lang="en-US" dirty="0" smtClean="0"/>
              <a:t>Should</a:t>
            </a:r>
            <a:r>
              <a:rPr lang="en-US" baseline="0" dirty="0" smtClean="0"/>
              <a:t> be familiar for those who went to the DoD issuance training</a:t>
            </a:r>
          </a:p>
          <a:p>
            <a:pPr marL="177004" indent="-177004">
              <a:buFontTx/>
              <a:buChar char="-"/>
            </a:pPr>
            <a:r>
              <a:rPr lang="en-US" baseline="0" dirty="0" smtClean="0"/>
              <a:t>In this class we’ll focus on the third column only</a:t>
            </a:r>
          </a:p>
          <a:p>
            <a:pPr marL="177004" indent="-177004">
              <a:buFontTx/>
              <a:buChar char="-"/>
            </a:pPr>
            <a:r>
              <a:rPr lang="en-US" baseline="0" dirty="0" smtClean="0"/>
              <a:t>The fourth column, component internal, depends on your IMCO and component, but can use this  (internal) program to model yours after</a:t>
            </a:r>
            <a:endParaRPr lang="en-US" dirty="0" smtClean="0"/>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6</a:t>
            </a:fld>
            <a:endParaRPr lang="en-US"/>
          </a:p>
        </p:txBody>
      </p:sp>
    </p:spTree>
    <p:extLst>
      <p:ext uri="{BB962C8B-B14F-4D97-AF65-F5344CB8AC3E}">
        <p14:creationId xmlns:p14="http://schemas.microsoft.com/office/powerpoint/2010/main" val="61922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1782 – covers pops. That would normally</a:t>
            </a:r>
            <a:r>
              <a:rPr lang="en-US" baseline="0" dirty="0" smtClean="0"/>
              <a:t> be public and makes them internal</a:t>
            </a:r>
            <a:endParaRPr lang="en-US" dirty="0"/>
          </a:p>
        </p:txBody>
      </p:sp>
      <p:sp>
        <p:nvSpPr>
          <p:cNvPr id="4" name="Slide Number Placeholder 3"/>
          <p:cNvSpPr>
            <a:spLocks noGrp="1"/>
          </p:cNvSpPr>
          <p:nvPr>
            <p:ph type="sldNum" sz="quarter" idx="10"/>
          </p:nvPr>
        </p:nvSpPr>
        <p:spPr/>
        <p:txBody>
          <a:bodyPr/>
          <a:lstStyle/>
          <a:p>
            <a:fld id="{4957F284-EB1F-4285-9EEF-5ADA1A8667BB}" type="slidenum">
              <a:rPr lang="en-US" smtClean="0"/>
              <a:t>7</a:t>
            </a:fld>
            <a:endParaRPr lang="en-US"/>
          </a:p>
        </p:txBody>
      </p:sp>
    </p:spTree>
    <p:extLst>
      <p:ext uri="{BB962C8B-B14F-4D97-AF65-F5344CB8AC3E}">
        <p14:creationId xmlns:p14="http://schemas.microsoft.com/office/powerpoint/2010/main" val="91831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How</a:t>
            </a:r>
            <a:r>
              <a:rPr lang="en-US" baseline="0" dirty="0" smtClean="0"/>
              <a:t> much do you think the most expensive Internal Information Collection costs to conduct each year? </a:t>
            </a:r>
          </a:p>
          <a:p>
            <a:r>
              <a:rPr lang="en-US" baseline="0" dirty="0" smtClean="0"/>
              <a:t>Answer : Over $18 MILLION dollars. </a:t>
            </a:r>
          </a:p>
          <a:p>
            <a:r>
              <a:rPr lang="en-US" baseline="0" dirty="0" smtClean="0"/>
              <a:t>It’s a big outlier – the second most expensive internal IC is only around $5 million a year. </a:t>
            </a:r>
          </a:p>
          <a:p>
            <a:endParaRPr lang="en-US" baseline="0" dirty="0" smtClean="0"/>
          </a:p>
          <a:p>
            <a:r>
              <a:rPr lang="en-US" baseline="0" dirty="0" smtClean="0"/>
              <a:t>Lesson: reducing burden and overall cost to the department is a top priority for us. We will never question why you are conducting a collection, but we will ask certain questions to try and see if we can reduce the frequency or overall cost of burden for a collection. </a:t>
            </a:r>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8</a:t>
            </a:fld>
            <a:endParaRPr lang="en-US"/>
          </a:p>
        </p:txBody>
      </p:sp>
    </p:spTree>
    <p:extLst>
      <p:ext uri="{BB962C8B-B14F-4D97-AF65-F5344CB8AC3E}">
        <p14:creationId xmlns:p14="http://schemas.microsoft.com/office/powerpoint/2010/main" val="2045217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04" indent="-177004">
              <a:buFontTx/>
              <a:buChar char="-"/>
            </a:pPr>
            <a:r>
              <a:rPr lang="en-US" dirty="0" smtClean="0"/>
              <a:t>Unique</a:t>
            </a:r>
            <a:r>
              <a:rPr lang="en-US" baseline="0" dirty="0" smtClean="0"/>
              <a:t> identifier for each approved DoD internal information collection; serves as a symbol of authenticity and approval</a:t>
            </a:r>
          </a:p>
          <a:p>
            <a:pPr marL="642865" lvl="1" indent="-177004">
              <a:buFontTx/>
              <a:buChar char="-"/>
            </a:pPr>
            <a:r>
              <a:rPr lang="en-US" baseline="0" dirty="0" smtClean="0"/>
              <a:t>Looking at the RCS can tell you the Component it belongs to (can only be 1)</a:t>
            </a:r>
          </a:p>
          <a:p>
            <a:pPr marL="642865" lvl="1" indent="-177004">
              <a:buFontTx/>
              <a:buChar char="-"/>
            </a:pPr>
            <a:r>
              <a:rPr lang="en-US" baseline="0" dirty="0" smtClean="0"/>
              <a:t>Frequency of collection (can be more than 1)</a:t>
            </a:r>
          </a:p>
          <a:p>
            <a:pPr marL="642865" lvl="1" indent="-177004">
              <a:buFontTx/>
              <a:buChar char="-"/>
            </a:pPr>
            <a:r>
              <a:rPr lang="en-US" baseline="0" dirty="0" smtClean="0"/>
              <a:t>Numbers on the end tell you that it has been approved </a:t>
            </a:r>
          </a:p>
          <a:p>
            <a:pPr marL="1108726" lvl="2" indent="-177004">
              <a:buFontTx/>
              <a:buChar char="-"/>
            </a:pPr>
            <a:r>
              <a:rPr lang="en-US" baseline="0" dirty="0" smtClean="0"/>
              <a:t>Unapproved collections will have letter placeholders instead of numbers</a:t>
            </a:r>
          </a:p>
          <a:p>
            <a:pPr marL="177004" indent="-177004">
              <a:buFontTx/>
              <a:buChar char="-"/>
            </a:pPr>
            <a:r>
              <a:rPr lang="en-US" baseline="0" dirty="0" smtClean="0"/>
              <a:t>Should be displayed on the instrument and supporting materials, such as instructions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22FE6A8-8324-4290-A05D-93337B359144}" type="slidenum">
              <a:rPr lang="en-US" smtClean="0"/>
              <a:t>9</a:t>
            </a:fld>
            <a:endParaRPr lang="en-US"/>
          </a:p>
        </p:txBody>
      </p:sp>
    </p:spTree>
    <p:extLst>
      <p:ext uri="{BB962C8B-B14F-4D97-AF65-F5344CB8AC3E}">
        <p14:creationId xmlns:p14="http://schemas.microsoft.com/office/powerpoint/2010/main" val="135563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406984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7600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9303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651542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95206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79892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70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1680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31006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97579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9020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98975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70237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24493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78146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082665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34640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18403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1451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1793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78295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142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28577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26974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9086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53891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4730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38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088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4740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3437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1347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9332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0856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1188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9/12/2016</a:t>
            </a: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C48DB9A-4E50-441E-921F-67392E781FF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491615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hyperlink" Target="https://www.cape.osd.mil/CostGuidanc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hyperlink" Target="mailto:whs.mc-alex.esd.mbx.dod-directives@mail.mi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mailto:whs.mc-alex.esd.mbx.dd-dod-information-collections@mail.mil"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7.jpeg"/><Relationship Id="rId4" Type="http://schemas.openxmlformats.org/officeDocument/2006/relationships/image" Target="../media/image18.jpeg"/><Relationship Id="rId9"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apps.osd.mil/sites/DoDIIC/Pages/default.aspx"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mailto:whs.mc-alex.esd.mbx.dd-dod-information-collections@mail.mil"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mailto:whs.mc-alex.esd.mbx.dod-directives@mail.mil"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hyperlink" Target="https://eitsdext.osd.mil/sites/dodiic/Pages/default.aspx" TargetMode="External"/><Relationship Id="rId5" Type="http://schemas.openxmlformats.org/officeDocument/2006/relationships/hyperlink" Target="http://www.dtic.mil/whs/directives/collections/index.html" TargetMode="External"/><Relationship Id="rId4" Type="http://schemas.openxmlformats.org/officeDocument/2006/relationships/hyperlink" Target="mailto:whs.mc-alex.esd.mbx.dd-dod-information-collections@mail.mi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2" descr="Pentagon_Aerial_3-11-2004_original_8x8"/>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t="29672"/>
          <a:stretch>
            <a:fillRect/>
          </a:stretch>
        </p:blipFill>
        <p:spPr bwMode="auto">
          <a:xfrm>
            <a:off x="0" y="393700"/>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7"/>
          <p:cNvGrpSpPr>
            <a:grpSpLocks/>
          </p:cNvGrpSpPr>
          <p:nvPr/>
        </p:nvGrpSpPr>
        <p:grpSpPr bwMode="auto">
          <a:xfrm>
            <a:off x="0" y="0"/>
            <a:ext cx="9144000" cy="396875"/>
            <a:chOff x="0" y="0"/>
            <a:chExt cx="5760" cy="250"/>
          </a:xfrm>
        </p:grpSpPr>
        <p:pic>
          <p:nvPicPr>
            <p:cNvPr id="3078" name="Picture 8" descr="defensehdrs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0"/>
              <a:ext cx="28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defensehdrs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0"/>
              <a:ext cx="28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defensehdrs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 y="0"/>
              <a:ext cx="28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1" descr="defensehdrs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0"/>
              <a:ext cx="28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descr="defensehdrs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6" name="Picture 33" descr="WHSseal"/>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394580" y="1874837"/>
            <a:ext cx="350202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7"/>
          <p:cNvSpPr txBox="1">
            <a:spLocks noChangeArrowheads="1"/>
          </p:cNvSpPr>
          <p:nvPr/>
        </p:nvSpPr>
        <p:spPr bwMode="auto">
          <a:xfrm>
            <a:off x="3896605" y="2438400"/>
            <a:ext cx="5260975"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Narrow" pitchFamily="34" charset="0"/>
              </a:defRPr>
            </a:lvl1pPr>
            <a:lvl2pPr marL="742950" indent="-285750" eaLnBrk="0" hangingPunct="0">
              <a:defRPr b="1" i="1">
                <a:solidFill>
                  <a:schemeClr val="tx1"/>
                </a:solidFill>
                <a:latin typeface="Arial Narrow" pitchFamily="34" charset="0"/>
              </a:defRPr>
            </a:lvl2pPr>
            <a:lvl3pPr marL="1143000" indent="-228600" eaLnBrk="0" hangingPunct="0">
              <a:defRPr b="1" i="1">
                <a:solidFill>
                  <a:schemeClr val="tx1"/>
                </a:solidFill>
                <a:latin typeface="Arial Narrow" pitchFamily="34" charset="0"/>
              </a:defRPr>
            </a:lvl3pPr>
            <a:lvl4pPr marL="1600200" indent="-228600" eaLnBrk="0" hangingPunct="0">
              <a:defRPr b="1" i="1">
                <a:solidFill>
                  <a:schemeClr val="tx1"/>
                </a:solidFill>
                <a:latin typeface="Arial Narrow" pitchFamily="34" charset="0"/>
              </a:defRPr>
            </a:lvl4pPr>
            <a:lvl5pPr marL="2057400" indent="-228600" eaLnBrk="0" hangingPunct="0">
              <a:defRPr b="1" i="1">
                <a:solidFill>
                  <a:schemeClr val="tx1"/>
                </a:solidFill>
                <a:latin typeface="Arial Narrow" pitchFamily="34" charset="0"/>
              </a:defRPr>
            </a:lvl5pPr>
            <a:lvl6pPr marL="2514600" indent="-228600" eaLnBrk="0" fontAlgn="base" hangingPunct="0">
              <a:spcBef>
                <a:spcPct val="0"/>
              </a:spcBef>
              <a:spcAft>
                <a:spcPct val="0"/>
              </a:spcAft>
              <a:defRPr b="1" i="1">
                <a:solidFill>
                  <a:schemeClr val="tx1"/>
                </a:solidFill>
                <a:latin typeface="Arial Narrow" pitchFamily="34" charset="0"/>
              </a:defRPr>
            </a:lvl6pPr>
            <a:lvl7pPr marL="2971800" indent="-228600" eaLnBrk="0" fontAlgn="base" hangingPunct="0">
              <a:spcBef>
                <a:spcPct val="0"/>
              </a:spcBef>
              <a:spcAft>
                <a:spcPct val="0"/>
              </a:spcAft>
              <a:defRPr b="1" i="1">
                <a:solidFill>
                  <a:schemeClr val="tx1"/>
                </a:solidFill>
                <a:latin typeface="Arial Narrow" pitchFamily="34" charset="0"/>
              </a:defRPr>
            </a:lvl7pPr>
            <a:lvl8pPr marL="3429000" indent="-228600" eaLnBrk="0" fontAlgn="base" hangingPunct="0">
              <a:spcBef>
                <a:spcPct val="0"/>
              </a:spcBef>
              <a:spcAft>
                <a:spcPct val="0"/>
              </a:spcAft>
              <a:defRPr b="1" i="1">
                <a:solidFill>
                  <a:schemeClr val="tx1"/>
                </a:solidFill>
                <a:latin typeface="Arial Narrow" pitchFamily="34" charset="0"/>
              </a:defRPr>
            </a:lvl8pPr>
            <a:lvl9pPr marL="3886200" indent="-228600" eaLnBrk="0" fontAlgn="base" hangingPunct="0">
              <a:spcBef>
                <a:spcPct val="0"/>
              </a:spcBef>
              <a:spcAft>
                <a:spcPct val="0"/>
              </a:spcAft>
              <a:defRPr b="1" i="1">
                <a:solidFill>
                  <a:schemeClr val="tx1"/>
                </a:solidFill>
                <a:latin typeface="Arial Narrow" pitchFamily="34" charset="0"/>
              </a:defRPr>
            </a:lvl9pPr>
          </a:lstStyle>
          <a:p>
            <a:pPr lvl="0" algn="ctr" eaLnBrk="1" hangingPunct="1">
              <a:spcBef>
                <a:spcPct val="50000"/>
              </a:spcBef>
            </a:pPr>
            <a:r>
              <a:rPr lang="en-US" altLang="en-US" sz="2400" b="0" i="0" dirty="0">
                <a:solidFill>
                  <a:srgbClr val="003B76"/>
                </a:solidFill>
                <a:latin typeface="Times New Roman" pitchFamily="18" charset="0"/>
              </a:rPr>
              <a:t>Washington Headquarters Services</a:t>
            </a:r>
            <a:br>
              <a:rPr lang="en-US" altLang="en-US" sz="2400" b="0" i="0" dirty="0">
                <a:solidFill>
                  <a:srgbClr val="003B76"/>
                </a:solidFill>
                <a:latin typeface="Times New Roman" pitchFamily="18" charset="0"/>
              </a:rPr>
            </a:br>
            <a:r>
              <a:rPr lang="en-US" altLang="en-US" b="0" i="0" dirty="0">
                <a:solidFill>
                  <a:srgbClr val="003B76"/>
                </a:solidFill>
                <a:latin typeface="Times New Roman" pitchFamily="18" charset="0"/>
              </a:rPr>
              <a:t>Executive Services Directorate</a:t>
            </a:r>
            <a:br>
              <a:rPr lang="en-US" altLang="en-US" b="0" i="0" dirty="0">
                <a:solidFill>
                  <a:srgbClr val="003B76"/>
                </a:solidFill>
                <a:latin typeface="Times New Roman" pitchFamily="18" charset="0"/>
              </a:rPr>
            </a:br>
            <a:r>
              <a:rPr lang="en-US" altLang="en-US" b="0" i="0" dirty="0">
                <a:solidFill>
                  <a:srgbClr val="003B76"/>
                </a:solidFill>
                <a:latin typeface="Times New Roman" pitchFamily="18" charset="0"/>
              </a:rPr>
              <a:t>Directives Division</a:t>
            </a:r>
          </a:p>
          <a:p>
            <a:pPr lvl="0" algn="ctr" eaLnBrk="1" hangingPunct="1">
              <a:spcBef>
                <a:spcPct val="50000"/>
              </a:spcBef>
            </a:pPr>
            <a:r>
              <a:rPr lang="en-US" altLang="en-US" b="0" i="0" dirty="0">
                <a:solidFill>
                  <a:srgbClr val="003B76"/>
                </a:solidFill>
                <a:latin typeface="Times New Roman" pitchFamily="18" charset="0"/>
              </a:rPr>
              <a:t>Office of Information Management (OIM)</a:t>
            </a:r>
            <a:br>
              <a:rPr lang="en-US" altLang="en-US" b="0" i="0" dirty="0">
                <a:solidFill>
                  <a:srgbClr val="003B76"/>
                </a:solidFill>
                <a:latin typeface="Times New Roman" pitchFamily="18" charset="0"/>
              </a:rPr>
            </a:br>
            <a:r>
              <a:rPr lang="en-US" altLang="en-US" b="0" i="0" dirty="0">
                <a:solidFill>
                  <a:srgbClr val="003B76"/>
                </a:solidFill>
                <a:latin typeface="Times New Roman" pitchFamily="18" charset="0"/>
              </a:rPr>
              <a:t>DoD Information Collection Program</a:t>
            </a:r>
          </a:p>
          <a:p>
            <a:pPr algn="ctr" eaLnBrk="1" hangingPunct="1">
              <a:spcBef>
                <a:spcPct val="50000"/>
              </a:spcBef>
            </a:pPr>
            <a:r>
              <a:rPr lang="en-US" altLang="en-US" sz="2400" b="0" i="0" u="sng" dirty="0" smtClean="0">
                <a:solidFill>
                  <a:srgbClr val="003B76"/>
                </a:solidFill>
                <a:latin typeface="Times New Roman" pitchFamily="18" charset="0"/>
              </a:rPr>
              <a:t/>
            </a:r>
            <a:br>
              <a:rPr lang="en-US" altLang="en-US" sz="2400" b="0" i="0" u="sng" dirty="0" smtClean="0">
                <a:solidFill>
                  <a:srgbClr val="003B76"/>
                </a:solidFill>
                <a:latin typeface="Times New Roman" pitchFamily="18" charset="0"/>
              </a:rPr>
            </a:br>
            <a:r>
              <a:rPr lang="en-US" altLang="en-US" sz="2400" b="0" i="0" u="sng" dirty="0" smtClean="0">
                <a:solidFill>
                  <a:srgbClr val="003B76"/>
                </a:solidFill>
                <a:latin typeface="Times New Roman" pitchFamily="18" charset="0"/>
              </a:rPr>
              <a:t>Action Officer (AO) Training</a:t>
            </a:r>
          </a:p>
          <a:p>
            <a:pPr algn="ctr" eaLnBrk="1" hangingPunct="1">
              <a:spcBef>
                <a:spcPct val="50000"/>
              </a:spcBef>
            </a:pPr>
            <a:r>
              <a:rPr lang="en-US" altLang="en-US" sz="2400" b="0" i="0" u="sng" dirty="0" smtClean="0">
                <a:solidFill>
                  <a:srgbClr val="003B76"/>
                </a:solidFill>
                <a:latin typeface="Times New Roman" pitchFamily="18" charset="0"/>
              </a:rPr>
              <a:t>Session One: Internal </a:t>
            </a:r>
            <a:br>
              <a:rPr lang="en-US" altLang="en-US" sz="2400" b="0" i="0" u="sng" dirty="0" smtClean="0">
                <a:solidFill>
                  <a:srgbClr val="003B76"/>
                </a:solidFill>
                <a:latin typeface="Times New Roman" pitchFamily="18" charset="0"/>
              </a:rPr>
            </a:br>
            <a:r>
              <a:rPr lang="en-US" altLang="en-US" sz="2400" b="0" i="0" dirty="0">
                <a:solidFill>
                  <a:srgbClr val="003B76"/>
                </a:solidFill>
                <a:latin typeface="Times New Roman" pitchFamily="18" charset="0"/>
              </a:rPr>
              <a:t/>
            </a:r>
            <a:br>
              <a:rPr lang="en-US" altLang="en-US" sz="2400" b="0" i="0" dirty="0">
                <a:solidFill>
                  <a:srgbClr val="003B76"/>
                </a:solidFill>
                <a:latin typeface="Times New Roman" pitchFamily="18" charset="0"/>
              </a:rPr>
            </a:br>
            <a:r>
              <a:rPr lang="en-US" altLang="en-US" sz="2000" b="0" i="0" dirty="0" smtClean="0">
                <a:solidFill>
                  <a:srgbClr val="003B76"/>
                </a:solidFill>
                <a:latin typeface="Times New Roman" pitchFamily="18" charset="0"/>
              </a:rPr>
              <a:t>Monday, September 19, 2016</a:t>
            </a:r>
            <a:br>
              <a:rPr lang="en-US" altLang="en-US" sz="2000" b="0" i="0" dirty="0" smtClean="0">
                <a:solidFill>
                  <a:srgbClr val="003B76"/>
                </a:solidFill>
                <a:latin typeface="Times New Roman" pitchFamily="18" charset="0"/>
              </a:rPr>
            </a:br>
            <a:r>
              <a:rPr lang="en-US" altLang="en-US" sz="2000" b="0" i="0" dirty="0" smtClean="0">
                <a:solidFill>
                  <a:srgbClr val="003B76"/>
                </a:solidFill>
                <a:latin typeface="Times New Roman" pitchFamily="18" charset="0"/>
              </a:rPr>
              <a:t>0800-1000</a:t>
            </a:r>
          </a:p>
          <a:p>
            <a:pPr eaLnBrk="1" hangingPunct="1">
              <a:spcBef>
                <a:spcPct val="50000"/>
              </a:spcBef>
            </a:pPr>
            <a:r>
              <a:rPr lang="en-US" altLang="en-US" b="0" i="0" dirty="0" smtClean="0">
                <a:solidFill>
                  <a:srgbClr val="003B76"/>
                </a:solidFill>
                <a:latin typeface="Times New Roman" pitchFamily="18" charset="0"/>
              </a:rPr>
              <a:t>	</a:t>
            </a:r>
            <a:br>
              <a:rPr lang="en-US" altLang="en-US" b="0" i="0" dirty="0" smtClean="0">
                <a:solidFill>
                  <a:srgbClr val="003B76"/>
                </a:solidFill>
                <a:latin typeface="Times New Roman" pitchFamily="18" charset="0"/>
              </a:rPr>
            </a:br>
            <a:r>
              <a:rPr lang="en-US" altLang="en-US" b="0" i="0" dirty="0" smtClean="0">
                <a:solidFill>
                  <a:srgbClr val="003B76"/>
                </a:solidFill>
                <a:latin typeface="Times New Roman" pitchFamily="18" charset="0"/>
              </a:rPr>
              <a:t>			  </a:t>
            </a:r>
          </a:p>
          <a:p>
            <a:pPr algn="ctr" eaLnBrk="1" hangingPunct="1">
              <a:spcBef>
                <a:spcPct val="50000"/>
              </a:spcBef>
            </a:pPr>
            <a:endParaRPr lang="en-US" altLang="en-US" sz="2400" b="0" i="0" dirty="0">
              <a:solidFill>
                <a:srgbClr val="003B76"/>
              </a:solidFill>
              <a:latin typeface="Times New Roman" pitchFamily="18" charset="0"/>
            </a:endParaRPr>
          </a:p>
        </p:txBody>
      </p:sp>
    </p:spTree>
    <p:extLst>
      <p:ext uri="{BB962C8B-B14F-4D97-AF65-F5344CB8AC3E}">
        <p14:creationId xmlns:p14="http://schemas.microsoft.com/office/powerpoint/2010/main" val="341390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What </a:t>
            </a:r>
            <a:r>
              <a:rPr lang="en-US" sz="4800" dirty="0" smtClean="0"/>
              <a:t>Doesn’t </a:t>
            </a:r>
            <a:r>
              <a:rPr lang="en-US" sz="4800" dirty="0"/>
              <a:t>N</a:t>
            </a:r>
            <a:r>
              <a:rPr lang="en-US" sz="4800" dirty="0" smtClean="0"/>
              <a:t>eed </a:t>
            </a:r>
            <a:r>
              <a:rPr lang="en-US" sz="4800" dirty="0"/>
              <a:t>a </a:t>
            </a:r>
            <a:r>
              <a:rPr lang="en-US" sz="4800" dirty="0" smtClean="0"/>
              <a:t>License</a:t>
            </a:r>
            <a:r>
              <a:rPr lang="en-US" sz="4800" dirty="0"/>
              <a:t>?</a:t>
            </a:r>
          </a:p>
        </p:txBody>
      </p:sp>
      <p:sp>
        <p:nvSpPr>
          <p:cNvPr id="3" name="Content Placeholder 2"/>
          <p:cNvSpPr>
            <a:spLocks noGrp="1"/>
          </p:cNvSpPr>
          <p:nvPr>
            <p:ph idx="1"/>
          </p:nvPr>
        </p:nvSpPr>
        <p:spPr>
          <a:xfrm>
            <a:off x="457200" y="1981200"/>
            <a:ext cx="8229600" cy="4525963"/>
          </a:xfrm>
        </p:spPr>
        <p:txBody>
          <a:bodyPr>
            <a:normAutofit fontScale="70000" lnSpcReduction="20000"/>
          </a:bodyPr>
          <a:lstStyle/>
          <a:p>
            <a:r>
              <a:rPr lang="en-US" sz="3800" dirty="0" smtClean="0">
                <a:solidFill>
                  <a:schemeClr val="tx1">
                    <a:lumMod val="65000"/>
                    <a:lumOff val="35000"/>
                  </a:schemeClr>
                </a:solidFill>
                <a:latin typeface="Calibri" panose="020F0502020204030204" pitchFamily="34" charset="0"/>
              </a:rPr>
              <a:t>17 potential “</a:t>
            </a:r>
            <a:r>
              <a:rPr lang="en-US" sz="3800" dirty="0">
                <a:solidFill>
                  <a:schemeClr val="tx1">
                    <a:lumMod val="65000"/>
                    <a:lumOff val="35000"/>
                  </a:schemeClr>
                </a:solidFill>
                <a:latin typeface="Calibri" panose="020F0502020204030204" pitchFamily="34" charset="0"/>
              </a:rPr>
              <a:t>exemptions</a:t>
            </a:r>
            <a:r>
              <a:rPr lang="en-US" sz="3800" dirty="0" smtClean="0">
                <a:solidFill>
                  <a:schemeClr val="tx1">
                    <a:lumMod val="65000"/>
                    <a:lumOff val="35000"/>
                  </a:schemeClr>
                </a:solidFill>
                <a:latin typeface="Calibri" panose="020F0502020204030204" pitchFamily="34" charset="0"/>
              </a:rPr>
              <a:t>”:</a:t>
            </a:r>
            <a:r>
              <a:rPr lang="en-US" sz="3800" dirty="0">
                <a:solidFill>
                  <a:schemeClr val="tx1">
                    <a:lumMod val="65000"/>
                    <a:lumOff val="35000"/>
                  </a:schemeClr>
                </a:solidFill>
                <a:latin typeface="Calibri" panose="020F0502020204030204" pitchFamily="34" charset="0"/>
              </a:rPr>
              <a:t/>
            </a:r>
            <a:br>
              <a:rPr lang="en-US" sz="3800" dirty="0">
                <a:solidFill>
                  <a:schemeClr val="tx1">
                    <a:lumMod val="65000"/>
                    <a:lumOff val="35000"/>
                  </a:schemeClr>
                </a:solidFill>
                <a:latin typeface="Calibri" panose="020F0502020204030204" pitchFamily="34" charset="0"/>
              </a:rPr>
            </a:br>
            <a:endParaRPr lang="en-US" sz="1300" dirty="0">
              <a:solidFill>
                <a:schemeClr val="tx1">
                  <a:lumMod val="65000"/>
                  <a:lumOff val="35000"/>
                </a:schemeClr>
              </a:solidFill>
              <a:latin typeface="Calibri" panose="020F0502020204030204" pitchFamily="34" charset="0"/>
            </a:endParaRPr>
          </a:p>
          <a:p>
            <a:pPr lvl="1"/>
            <a:r>
              <a:rPr lang="en-US" sz="2900" dirty="0" smtClean="0">
                <a:solidFill>
                  <a:schemeClr val="tx1">
                    <a:lumMod val="65000"/>
                    <a:lumOff val="35000"/>
                  </a:schemeClr>
                </a:solidFill>
                <a:latin typeface="Calibri" panose="020F0502020204030204" pitchFamily="34" charset="0"/>
              </a:rPr>
              <a:t>Common examples include financial </a:t>
            </a:r>
            <a:r>
              <a:rPr lang="en-US" sz="2900" dirty="0">
                <a:solidFill>
                  <a:schemeClr val="tx1">
                    <a:lumMod val="65000"/>
                    <a:lumOff val="35000"/>
                  </a:schemeClr>
                </a:solidFill>
                <a:latin typeface="Calibri" panose="020F0502020204030204" pitchFamily="34" charset="0"/>
              </a:rPr>
              <a:t>audits, substantive intelligence reporting, investigations of </a:t>
            </a:r>
            <a:r>
              <a:rPr lang="en-US" sz="2900" dirty="0" smtClean="0">
                <a:solidFill>
                  <a:schemeClr val="tx1">
                    <a:lumMod val="65000"/>
                    <a:lumOff val="35000"/>
                  </a:schemeClr>
                </a:solidFill>
                <a:latin typeface="Calibri" panose="020F0502020204030204" pitchFamily="34" charset="0"/>
              </a:rPr>
              <a:t>charges, and personnel records</a:t>
            </a:r>
            <a:endParaRPr lang="en-US" sz="2900" dirty="0">
              <a:solidFill>
                <a:schemeClr val="tx1">
                  <a:lumMod val="65000"/>
                  <a:lumOff val="35000"/>
                </a:schemeClr>
              </a:solidFill>
              <a:latin typeface="Calibri" panose="020F0502020204030204" pitchFamily="34" charset="0"/>
            </a:endParaRPr>
          </a:p>
          <a:p>
            <a:pPr marL="630936" lvl="2" indent="0">
              <a:buNone/>
            </a:pPr>
            <a:endParaRPr lang="en-US" sz="2900" dirty="0">
              <a:solidFill>
                <a:schemeClr val="tx1">
                  <a:lumMod val="65000"/>
                  <a:lumOff val="35000"/>
                </a:schemeClr>
              </a:solidFill>
              <a:latin typeface="Calibri" panose="020F0502020204030204" pitchFamily="34" charset="0"/>
            </a:endParaRPr>
          </a:p>
          <a:p>
            <a:pPr lvl="1"/>
            <a:r>
              <a:rPr lang="en-US" sz="2900" dirty="0">
                <a:solidFill>
                  <a:schemeClr val="tx1">
                    <a:lumMod val="65000"/>
                    <a:lumOff val="35000"/>
                  </a:schemeClr>
                </a:solidFill>
                <a:latin typeface="Calibri" panose="020F0502020204030204" pitchFamily="34" charset="0"/>
              </a:rPr>
              <a:t>Exemptions for internal collections do not constitute exemptions from Congressional or public collection requirements (and vice versa)</a:t>
            </a:r>
          </a:p>
          <a:p>
            <a:pPr marL="393192" lvl="1" indent="0">
              <a:buNone/>
            </a:pPr>
            <a:endParaRPr lang="en-US" sz="2900" dirty="0">
              <a:solidFill>
                <a:schemeClr val="tx1">
                  <a:lumMod val="65000"/>
                  <a:lumOff val="35000"/>
                </a:schemeClr>
              </a:solidFill>
              <a:latin typeface="Calibri" panose="020F0502020204030204" pitchFamily="34" charset="0"/>
            </a:endParaRPr>
          </a:p>
          <a:p>
            <a:pPr lvl="1"/>
            <a:r>
              <a:rPr lang="en-US" sz="2900" dirty="0">
                <a:solidFill>
                  <a:schemeClr val="tx1">
                    <a:lumMod val="65000"/>
                    <a:lumOff val="35000"/>
                  </a:schemeClr>
                </a:solidFill>
                <a:latin typeface="Calibri" panose="020F0502020204030204" pitchFamily="34" charset="0"/>
              </a:rPr>
              <a:t>Exemptions for internal collections do not exempt the collection from the data protection laws, regulations, and policies (e.g., privacy, records, information assurance</a:t>
            </a:r>
            <a:r>
              <a:rPr lang="en-US" sz="2900" dirty="0" smtClean="0">
                <a:solidFill>
                  <a:schemeClr val="tx1">
                    <a:lumMod val="65000"/>
                    <a:lumOff val="35000"/>
                  </a:schemeClr>
                </a:solidFill>
                <a:latin typeface="Calibri" panose="020F0502020204030204" pitchFamily="34" charset="0"/>
              </a:rPr>
              <a:t>)</a:t>
            </a:r>
          </a:p>
          <a:p>
            <a:pPr marL="457200" lvl="1" indent="0">
              <a:buNone/>
            </a:pPr>
            <a:endParaRPr lang="en-US" sz="2900" dirty="0" smtClean="0">
              <a:solidFill>
                <a:schemeClr val="tx1">
                  <a:lumMod val="65000"/>
                  <a:lumOff val="35000"/>
                </a:schemeClr>
              </a:solidFill>
              <a:latin typeface="Calibri" panose="020F0502020204030204" pitchFamily="34" charset="0"/>
            </a:endParaRPr>
          </a:p>
          <a:p>
            <a:pPr lvl="1"/>
            <a:r>
              <a:rPr lang="en-US" sz="2900" dirty="0">
                <a:solidFill>
                  <a:schemeClr val="tx1">
                    <a:lumMod val="65000"/>
                    <a:lumOff val="35000"/>
                  </a:schemeClr>
                </a:solidFill>
                <a:latin typeface="Calibri" panose="020F0502020204030204" pitchFamily="34" charset="0"/>
              </a:rPr>
              <a:t>You can find more information on this in Enclosure 3 of Volume 1 of DoD Manual 8910.01, but </a:t>
            </a:r>
            <a:r>
              <a:rPr lang="en-US" sz="2900" dirty="0" smtClean="0">
                <a:solidFill>
                  <a:schemeClr val="tx1">
                    <a:lumMod val="65000"/>
                    <a:lumOff val="35000"/>
                  </a:schemeClr>
                </a:solidFill>
                <a:latin typeface="Calibri" panose="020F0502020204030204" pitchFamily="34" charset="0"/>
              </a:rPr>
              <a:t>remember </a:t>
            </a:r>
            <a:r>
              <a:rPr lang="en-US" sz="2900" dirty="0">
                <a:solidFill>
                  <a:schemeClr val="tx1">
                    <a:lumMod val="65000"/>
                    <a:lumOff val="35000"/>
                  </a:schemeClr>
                </a:solidFill>
                <a:latin typeface="Calibri" panose="020F0502020204030204" pitchFamily="34" charset="0"/>
              </a:rPr>
              <a:t>that </a:t>
            </a:r>
            <a:r>
              <a:rPr lang="en-US" sz="2900" dirty="0" smtClean="0">
                <a:solidFill>
                  <a:schemeClr val="tx1">
                    <a:lumMod val="65000"/>
                    <a:lumOff val="35000"/>
                  </a:schemeClr>
                </a:solidFill>
                <a:latin typeface="Calibri" panose="020F0502020204030204" pitchFamily="34" charset="0"/>
              </a:rPr>
              <a:t>ultimately the DoD IICO makes the final call / determination.</a:t>
            </a:r>
            <a:endParaRPr lang="en-US" sz="2900" dirty="0">
              <a:solidFill>
                <a:schemeClr val="tx1">
                  <a:lumMod val="65000"/>
                  <a:lumOff val="35000"/>
                </a:schemeClr>
              </a:solidFill>
              <a:latin typeface="Calibri" panose="020F0502020204030204" pitchFamily="34" charset="0"/>
            </a:endParaRPr>
          </a:p>
          <a:p>
            <a:pPr lvl="1"/>
            <a:endParaRPr lang="en-US" sz="3200" dirty="0"/>
          </a:p>
          <a:p>
            <a:pPr marL="393192" lvl="1" indent="0">
              <a:buNone/>
            </a:pPr>
            <a:endParaRPr lang="en-US" sz="1300" dirty="0"/>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10</a:t>
            </a:fld>
            <a:endParaRPr lang="en-US"/>
          </a:p>
        </p:txBody>
      </p:sp>
      <p:cxnSp>
        <p:nvCxnSpPr>
          <p:cNvPr id="5" name="Straight Connector 4"/>
          <p:cNvCxnSpPr/>
          <p:nvPr/>
        </p:nvCxnSpPr>
        <p:spPr>
          <a:xfrm>
            <a:off x="0" y="1671484"/>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768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gn="l"/>
            <a:r>
              <a:rPr lang="en-US" u="sng" dirty="0"/>
              <a:t>Copies of </a:t>
            </a:r>
            <a:r>
              <a:rPr lang="en-US" u="sng" dirty="0" smtClean="0"/>
              <a:t>Collections</a:t>
            </a:r>
            <a:endParaRPr lang="en-US" u="sng" dirty="0"/>
          </a:p>
        </p:txBody>
      </p:sp>
      <p:sp>
        <p:nvSpPr>
          <p:cNvPr id="3" name="Content Placeholder 2"/>
          <p:cNvSpPr>
            <a:spLocks noGrp="1"/>
          </p:cNvSpPr>
          <p:nvPr>
            <p:ph idx="1"/>
          </p:nvPr>
        </p:nvSpPr>
        <p:spPr>
          <a:xfrm>
            <a:off x="457200" y="1828800"/>
            <a:ext cx="8229600" cy="4525963"/>
          </a:xfrm>
        </p:spPr>
        <p:txBody>
          <a:bodyPr>
            <a:normAutofit fontScale="92500" lnSpcReduction="20000"/>
          </a:bodyPr>
          <a:lstStyle/>
          <a:p>
            <a:pPr>
              <a:buFont typeface="Wingdings" panose="05000000000000000000" pitchFamily="2" charset="2"/>
              <a:buChar char="q"/>
            </a:pPr>
            <a:r>
              <a:rPr lang="en-US" dirty="0">
                <a:solidFill>
                  <a:schemeClr val="tx1">
                    <a:lumMod val="65000"/>
                    <a:lumOff val="35000"/>
                  </a:schemeClr>
                </a:solidFill>
                <a:latin typeface="Calibri" panose="020F0502020204030204" pitchFamily="34" charset="0"/>
              </a:rPr>
              <a:t>Is a copy if: </a:t>
            </a:r>
          </a:p>
          <a:p>
            <a:pPr marL="281178" indent="-171450">
              <a:buFont typeface="Wingdings" panose="05000000000000000000" pitchFamily="2" charset="2"/>
              <a:buChar char="q"/>
            </a:pPr>
            <a:endParaRPr lang="en-US" sz="600" dirty="0">
              <a:solidFill>
                <a:schemeClr val="tx1">
                  <a:lumMod val="65000"/>
                  <a:lumOff val="35000"/>
                </a:schemeClr>
              </a:solidFill>
              <a:latin typeface="Calibri" panose="020F0502020204030204" pitchFamily="34" charset="0"/>
            </a:endParaRPr>
          </a:p>
          <a:p>
            <a:pPr lvl="1">
              <a:spcBef>
                <a:spcPts val="0"/>
              </a:spcBef>
              <a:buFont typeface="Wingdings" panose="05000000000000000000" pitchFamily="2" charset="2"/>
              <a:buChar char="q"/>
            </a:pPr>
            <a:r>
              <a:rPr lang="en-US" sz="1900" dirty="0">
                <a:solidFill>
                  <a:schemeClr val="tx1">
                    <a:lumMod val="65000"/>
                    <a:lumOff val="35000"/>
                  </a:schemeClr>
                </a:solidFill>
                <a:latin typeface="Calibri" panose="020F0502020204030204" pitchFamily="34" charset="0"/>
              </a:rPr>
              <a:t>The requirement to collect the data is previously established / the requirement is already licensed </a:t>
            </a:r>
          </a:p>
          <a:p>
            <a:pPr marL="564642" lvl="1" indent="-171450">
              <a:spcBef>
                <a:spcPts val="0"/>
              </a:spcBef>
              <a:buFont typeface="Wingdings" panose="05000000000000000000" pitchFamily="2" charset="2"/>
              <a:buChar char="q"/>
            </a:pPr>
            <a:endParaRPr lang="en-US" sz="1900" dirty="0">
              <a:solidFill>
                <a:schemeClr val="tx1">
                  <a:lumMod val="65000"/>
                  <a:lumOff val="35000"/>
                </a:schemeClr>
              </a:solidFill>
              <a:latin typeface="Calibri" panose="020F0502020204030204" pitchFamily="34" charset="0"/>
            </a:endParaRPr>
          </a:p>
          <a:p>
            <a:pPr lvl="1">
              <a:spcBef>
                <a:spcPts val="0"/>
              </a:spcBef>
              <a:buFont typeface="Wingdings" panose="05000000000000000000" pitchFamily="2" charset="2"/>
              <a:buChar char="q"/>
            </a:pPr>
            <a:r>
              <a:rPr lang="en-US" sz="1900" dirty="0">
                <a:solidFill>
                  <a:schemeClr val="tx1">
                    <a:lumMod val="65000"/>
                    <a:lumOff val="35000"/>
                  </a:schemeClr>
                </a:solidFill>
                <a:latin typeface="Calibri" panose="020F0502020204030204" pitchFamily="34" charset="0"/>
              </a:rPr>
              <a:t>No change in the instruments’ formats</a:t>
            </a:r>
          </a:p>
          <a:p>
            <a:pPr marL="564642" lvl="1" indent="-171450">
              <a:spcBef>
                <a:spcPts val="0"/>
              </a:spcBef>
              <a:buFont typeface="Wingdings" panose="05000000000000000000" pitchFamily="2" charset="2"/>
              <a:buChar char="q"/>
            </a:pPr>
            <a:endParaRPr lang="en-US" sz="1900" dirty="0">
              <a:solidFill>
                <a:schemeClr val="tx1">
                  <a:lumMod val="65000"/>
                  <a:lumOff val="35000"/>
                </a:schemeClr>
              </a:solidFill>
              <a:latin typeface="Calibri" panose="020F0502020204030204" pitchFamily="34" charset="0"/>
            </a:endParaRPr>
          </a:p>
          <a:p>
            <a:pPr lvl="1">
              <a:spcBef>
                <a:spcPts val="0"/>
              </a:spcBef>
              <a:buFont typeface="Wingdings" panose="05000000000000000000" pitchFamily="2" charset="2"/>
              <a:buChar char="q"/>
            </a:pPr>
            <a:r>
              <a:rPr lang="en-US" sz="1900" dirty="0">
                <a:solidFill>
                  <a:schemeClr val="tx1">
                    <a:lumMod val="65000"/>
                    <a:lumOff val="35000"/>
                  </a:schemeClr>
                </a:solidFill>
                <a:latin typeface="Calibri" panose="020F0502020204030204" pitchFamily="34" charset="0"/>
              </a:rPr>
              <a:t>No supplemental data</a:t>
            </a:r>
          </a:p>
          <a:p>
            <a:pPr marL="564642" lvl="1" indent="-171450">
              <a:spcBef>
                <a:spcPts val="0"/>
              </a:spcBef>
              <a:buFont typeface="Wingdings" panose="05000000000000000000" pitchFamily="2" charset="2"/>
              <a:buChar char="q"/>
            </a:pPr>
            <a:endParaRPr lang="en-US" sz="1900" dirty="0">
              <a:solidFill>
                <a:schemeClr val="tx1">
                  <a:lumMod val="65000"/>
                  <a:lumOff val="35000"/>
                </a:schemeClr>
              </a:solidFill>
              <a:latin typeface="Calibri" panose="020F0502020204030204" pitchFamily="34" charset="0"/>
            </a:endParaRPr>
          </a:p>
          <a:p>
            <a:pPr lvl="1">
              <a:spcBef>
                <a:spcPts val="0"/>
              </a:spcBef>
              <a:buFont typeface="Wingdings" panose="05000000000000000000" pitchFamily="2" charset="2"/>
              <a:buChar char="q"/>
            </a:pPr>
            <a:r>
              <a:rPr lang="en-US" sz="1900" dirty="0">
                <a:solidFill>
                  <a:schemeClr val="tx1">
                    <a:lumMod val="65000"/>
                    <a:lumOff val="35000"/>
                  </a:schemeClr>
                </a:solidFill>
                <a:latin typeface="Calibri" panose="020F0502020204030204" pitchFamily="34" charset="0"/>
              </a:rPr>
              <a:t>No additional frequency</a:t>
            </a:r>
          </a:p>
          <a:p>
            <a:pPr marL="457200" lvl="1" indent="0">
              <a:buNone/>
            </a:pPr>
            <a:endParaRPr lang="en-US" sz="27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dirty="0">
                <a:solidFill>
                  <a:schemeClr val="tx1">
                    <a:lumMod val="65000"/>
                    <a:lumOff val="35000"/>
                  </a:schemeClr>
                </a:solidFill>
                <a:latin typeface="Calibri" panose="020F0502020204030204" pitchFamily="34" charset="0"/>
              </a:rPr>
              <a:t>Is not a copy if:</a:t>
            </a:r>
          </a:p>
          <a:p>
            <a:pPr marL="281178" indent="-171450">
              <a:buFont typeface="Wingdings" panose="05000000000000000000" pitchFamily="2" charset="2"/>
              <a:buChar char="q"/>
            </a:pPr>
            <a:endParaRPr lang="en-US" sz="700" dirty="0">
              <a:solidFill>
                <a:schemeClr val="tx1">
                  <a:lumMod val="65000"/>
                  <a:lumOff val="35000"/>
                </a:schemeClr>
              </a:solidFill>
              <a:latin typeface="Calibri" panose="020F0502020204030204" pitchFamily="34" charset="0"/>
            </a:endParaRPr>
          </a:p>
          <a:p>
            <a:pPr lvl="1">
              <a:buFont typeface="Wingdings" panose="05000000000000000000" pitchFamily="2" charset="2"/>
              <a:buChar char="q"/>
            </a:pPr>
            <a:r>
              <a:rPr lang="en-US" sz="1900" dirty="0">
                <a:solidFill>
                  <a:schemeClr val="tx1">
                    <a:lumMod val="65000"/>
                    <a:lumOff val="35000"/>
                  </a:schemeClr>
                </a:solidFill>
                <a:latin typeface="Calibri" panose="020F0502020204030204" pitchFamily="34" charset="0"/>
              </a:rPr>
              <a:t>If establishing the requirement for a Component to collect the data and then requesting to obtain that data</a:t>
            </a:r>
          </a:p>
          <a:p>
            <a:pPr marL="850392" lvl="1" indent="-457200">
              <a:buFont typeface="Wingdings" panose="05000000000000000000" pitchFamily="2" charset="2"/>
              <a:buChar char="q"/>
            </a:pPr>
            <a:endParaRPr lang="en-US" sz="30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dirty="0">
                <a:solidFill>
                  <a:schemeClr val="tx1">
                    <a:lumMod val="65000"/>
                    <a:lumOff val="35000"/>
                  </a:schemeClr>
                </a:solidFill>
                <a:latin typeface="Calibri" panose="020F0502020204030204" pitchFamily="34" charset="0"/>
              </a:rPr>
              <a:t>Contact </a:t>
            </a:r>
            <a:r>
              <a:rPr lang="en-US" dirty="0" smtClean="0">
                <a:solidFill>
                  <a:schemeClr val="tx1">
                    <a:lumMod val="65000"/>
                    <a:lumOff val="35000"/>
                  </a:schemeClr>
                </a:solidFill>
                <a:latin typeface="Calibri" panose="020F0502020204030204" pitchFamily="34" charset="0"/>
              </a:rPr>
              <a:t>OIM with </a:t>
            </a:r>
            <a:r>
              <a:rPr lang="en-US" dirty="0">
                <a:solidFill>
                  <a:schemeClr val="tx1">
                    <a:lumMod val="65000"/>
                    <a:lumOff val="35000"/>
                  </a:schemeClr>
                </a:solidFill>
                <a:latin typeface="Calibri" panose="020F0502020204030204" pitchFamily="34" charset="0"/>
              </a:rPr>
              <a:t>questions</a:t>
            </a:r>
          </a:p>
          <a:p>
            <a:endParaRPr lang="en-US" dirty="0"/>
          </a:p>
        </p:txBody>
      </p:sp>
      <p:pic>
        <p:nvPicPr>
          <p:cNvPr id="1026" name="Picture 2" descr="C:\Users\ChiareKM\AppData\Local\Microsoft\Windows\Temporary Internet Files\Content.IE5\G597684B\fotocopiadora[1].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87381" y="152400"/>
            <a:ext cx="1461811" cy="12953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C48DB9A-4E50-441E-921F-67392E781FFC}" type="slidenum">
              <a:rPr lang="en-US" smtClean="0"/>
              <a:t>11</a:t>
            </a:fld>
            <a:endParaRPr lang="en-US"/>
          </a:p>
        </p:txBody>
      </p:sp>
    </p:spTree>
    <p:extLst>
      <p:ext uri="{BB962C8B-B14F-4D97-AF65-F5344CB8AC3E}">
        <p14:creationId xmlns:p14="http://schemas.microsoft.com/office/powerpoint/2010/main" val="357928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RCS </a:t>
            </a:r>
            <a:r>
              <a:rPr lang="en-US" dirty="0" smtClean="0"/>
              <a:t>Assignment </a:t>
            </a:r>
            <a:r>
              <a:rPr lang="en-US" dirty="0"/>
              <a:t>P</a:t>
            </a:r>
            <a:r>
              <a:rPr lang="en-US" dirty="0" smtClean="0"/>
              <a:t>rocess</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590800"/>
            <a:ext cx="8991600" cy="2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C48DB9A-4E50-441E-921F-67392E781FFC}" type="slidenum">
              <a:rPr lang="en-US" smtClean="0"/>
              <a:t>12</a:t>
            </a:fld>
            <a:endParaRPr lang="en-US"/>
          </a:p>
        </p:txBody>
      </p:sp>
    </p:spTree>
    <p:extLst>
      <p:ext uri="{BB962C8B-B14F-4D97-AF65-F5344CB8AC3E}">
        <p14:creationId xmlns:p14="http://schemas.microsoft.com/office/powerpoint/2010/main" val="1396994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sz="4000" dirty="0"/>
              <a:t>Overview of the RCS </a:t>
            </a:r>
            <a:r>
              <a:rPr lang="en-US" sz="4000" dirty="0" smtClean="0"/>
              <a:t>Assignment </a:t>
            </a:r>
            <a:r>
              <a:rPr lang="en-US" sz="4000" dirty="0"/>
              <a:t>P</a:t>
            </a:r>
            <a:r>
              <a:rPr lang="en-US" sz="4000" dirty="0" smtClean="0"/>
              <a:t>rocess </a:t>
            </a:r>
            <a:r>
              <a:rPr lang="en-US" sz="4000" dirty="0">
                <a:solidFill>
                  <a:srgbClr val="FF0000"/>
                </a:solidFill>
              </a:rPr>
              <a:t>with </a:t>
            </a:r>
            <a:r>
              <a:rPr lang="en-US" sz="4000" dirty="0" smtClean="0">
                <a:solidFill>
                  <a:srgbClr val="FF0000"/>
                </a:solidFill>
              </a:rPr>
              <a:t>a </a:t>
            </a:r>
            <a:r>
              <a:rPr lang="en-US" sz="4000" dirty="0">
                <a:solidFill>
                  <a:srgbClr val="FF0000"/>
                </a:solidFill>
              </a:rPr>
              <a:t>DoD issuance</a:t>
            </a:r>
            <a:endParaRPr lang="en-US" sz="4000" dirty="0"/>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04800" y="3014096"/>
            <a:ext cx="8534400" cy="178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C48DB9A-4E50-441E-921F-67392E781FFC}" type="slidenum">
              <a:rPr lang="en-US" smtClean="0"/>
              <a:t>13</a:t>
            </a:fld>
            <a:endParaRPr lang="en-US"/>
          </a:p>
        </p:txBody>
      </p:sp>
    </p:spTree>
    <p:extLst>
      <p:ext uri="{BB962C8B-B14F-4D97-AF65-F5344CB8AC3E}">
        <p14:creationId xmlns:p14="http://schemas.microsoft.com/office/powerpoint/2010/main" val="1713041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90" y="152400"/>
            <a:ext cx="8229600" cy="1600200"/>
          </a:xfrm>
        </p:spPr>
        <p:txBody>
          <a:bodyPr/>
          <a:lstStyle/>
          <a:p>
            <a:r>
              <a:rPr lang="en-US" sz="4000" dirty="0"/>
              <a:t>Overview of the RCS assignment process with its DoD issuance</a:t>
            </a:r>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457200" y="2642731"/>
            <a:ext cx="8229600" cy="261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2273399"/>
            <a:ext cx="6324600" cy="369332"/>
          </a:xfrm>
          <a:prstGeom prst="rect">
            <a:avLst/>
          </a:prstGeom>
          <a:noFill/>
        </p:spPr>
        <p:txBody>
          <a:bodyPr wrap="square" rtlCol="0">
            <a:spAutoFit/>
          </a:bodyPr>
          <a:lstStyle/>
          <a:p>
            <a:r>
              <a:rPr lang="en-US" dirty="0" smtClean="0"/>
              <a:t>DoD Internal Information Collections Approval Process</a:t>
            </a:r>
            <a:endParaRPr lang="en-US" dirty="0"/>
          </a:p>
        </p:txBody>
      </p:sp>
      <p:sp>
        <p:nvSpPr>
          <p:cNvPr id="3" name="Slide Number Placeholder 2"/>
          <p:cNvSpPr>
            <a:spLocks noGrp="1"/>
          </p:cNvSpPr>
          <p:nvPr>
            <p:ph type="sldNum" sz="quarter" idx="12"/>
          </p:nvPr>
        </p:nvSpPr>
        <p:spPr/>
        <p:txBody>
          <a:bodyPr/>
          <a:lstStyle/>
          <a:p>
            <a:fld id="{5C48DB9A-4E50-441E-921F-67392E781FFC}" type="slidenum">
              <a:rPr lang="en-US" smtClean="0"/>
              <a:t>14</a:t>
            </a:fld>
            <a:endParaRPr lang="en-US"/>
          </a:p>
        </p:txBody>
      </p:sp>
    </p:spTree>
    <p:extLst>
      <p:ext uri="{BB962C8B-B14F-4D97-AF65-F5344CB8AC3E}">
        <p14:creationId xmlns:p14="http://schemas.microsoft.com/office/powerpoint/2010/main" val="2306474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t>Process Participants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8229600" cy="2516876"/>
          </a:xfrm>
          <a:prstGeom prst="rect">
            <a:avLst/>
          </a:prstGeom>
          <a:noFill/>
          <a:ln>
            <a:noFill/>
          </a:ln>
          <a:effectLst/>
        </p:spPr>
      </p:pic>
      <p:sp>
        <p:nvSpPr>
          <p:cNvPr id="4" name="Slide Number Placeholder 3"/>
          <p:cNvSpPr>
            <a:spLocks noGrp="1"/>
          </p:cNvSpPr>
          <p:nvPr>
            <p:ph type="sldNum" sz="quarter" idx="12"/>
          </p:nvPr>
        </p:nvSpPr>
        <p:spPr/>
        <p:txBody>
          <a:bodyPr/>
          <a:lstStyle/>
          <a:p>
            <a:fld id="{5C48DB9A-4E50-441E-921F-67392E781FFC}" type="slidenum">
              <a:rPr lang="en-US" smtClean="0"/>
              <a:t>15</a:t>
            </a:fld>
            <a:endParaRPr lang="en-US"/>
          </a:p>
        </p:txBody>
      </p:sp>
    </p:spTree>
    <p:extLst>
      <p:ext uri="{BB962C8B-B14F-4D97-AF65-F5344CB8AC3E}">
        <p14:creationId xmlns:p14="http://schemas.microsoft.com/office/powerpoint/2010/main" val="3096357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593484135"/>
              </p:ext>
            </p:extLst>
          </p:nvPr>
        </p:nvGraphicFramePr>
        <p:xfrm>
          <a:off x="1371600" y="2880360"/>
          <a:ext cx="6400800" cy="10972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tc>
                <a:tc>
                  <a:txBody>
                    <a:bodyPr/>
                    <a:lstStyle/>
                    <a:p>
                      <a:pPr algn="ctr"/>
                      <a:r>
                        <a:rPr lang="en-US" sz="1100" dirty="0" smtClean="0"/>
                        <a:t>Mandatory</a:t>
                      </a:r>
                      <a:r>
                        <a:rPr lang="en-US" sz="1100" baseline="0" dirty="0" smtClean="0"/>
                        <a:t> Coordinators</a:t>
                      </a:r>
                      <a:endParaRPr lang="en-US" sz="1100" dirty="0"/>
                    </a:p>
                  </a:txBody>
                  <a:tcPr anchor="ctr"/>
                </a:tc>
                <a:tc>
                  <a:txBody>
                    <a:bodyPr/>
                    <a:lstStyle/>
                    <a:p>
                      <a:pPr algn="ctr"/>
                      <a:r>
                        <a:rPr lang="en-US" sz="1100" dirty="0" smtClean="0"/>
                        <a:t>Collection Respondents</a:t>
                      </a:r>
                      <a:endParaRPr lang="en-US" sz="1100" dirty="0"/>
                    </a:p>
                  </a:txBody>
                  <a:tcPr anchor="ctr"/>
                </a:tc>
                <a:tc>
                  <a:txBody>
                    <a:bodyPr/>
                    <a:lstStyle/>
                    <a:p>
                      <a:pPr algn="ctr"/>
                      <a:r>
                        <a:rPr lang="en-US" sz="1100" dirty="0" smtClean="0"/>
                        <a:t>DoD Internal Information Collections</a:t>
                      </a:r>
                      <a:r>
                        <a:rPr lang="en-US" sz="1100" baseline="0" dirty="0" smtClean="0"/>
                        <a:t> Officer (DoD IICO)</a:t>
                      </a:r>
                      <a:endParaRPr lang="en-US" sz="1100" dirty="0"/>
                    </a:p>
                  </a:txBody>
                  <a:tcPr anchor="ctr"/>
                </a:tc>
              </a:tr>
            </a:tbl>
          </a:graphicData>
        </a:graphic>
      </p:graphicFrame>
      <p:sp>
        <p:nvSpPr>
          <p:cNvPr id="13" name="TextBox 12"/>
          <p:cNvSpPr txBox="1"/>
          <p:nvPr/>
        </p:nvSpPr>
        <p:spPr>
          <a:xfrm>
            <a:off x="304800" y="1611592"/>
            <a:ext cx="1143000" cy="307777"/>
          </a:xfrm>
          <a:prstGeom prst="rect">
            <a:avLst/>
          </a:prstGeom>
          <a:noFill/>
        </p:spPr>
        <p:txBody>
          <a:bodyPr wrap="square" rtlCol="0">
            <a:spAutoFit/>
          </a:bodyPr>
          <a:lstStyle/>
          <a:p>
            <a:r>
              <a:rPr lang="en-US" sz="1400" b="1" dirty="0" smtClean="0">
                <a:solidFill>
                  <a:prstClr val="black"/>
                </a:solidFill>
              </a:rPr>
              <a:t>Step 1</a:t>
            </a:r>
            <a:endParaRPr lang="en-US" sz="1400" b="1" dirty="0">
              <a:solidFill>
                <a:prstClr val="black"/>
              </a:solidFill>
            </a:endParaRPr>
          </a:p>
        </p:txBody>
      </p:sp>
      <p:sp>
        <p:nvSpPr>
          <p:cNvPr id="14" name="TextBox 13"/>
          <p:cNvSpPr txBox="1"/>
          <p:nvPr/>
        </p:nvSpPr>
        <p:spPr>
          <a:xfrm>
            <a:off x="304800" y="2713644"/>
            <a:ext cx="1143000" cy="307777"/>
          </a:xfrm>
          <a:prstGeom prst="rect">
            <a:avLst/>
          </a:prstGeom>
          <a:noFill/>
        </p:spPr>
        <p:txBody>
          <a:bodyPr wrap="square" rtlCol="0">
            <a:spAutoFit/>
          </a:bodyPr>
          <a:lstStyle/>
          <a:p>
            <a:r>
              <a:rPr lang="en-US" sz="1400" b="1" dirty="0" smtClean="0">
                <a:solidFill>
                  <a:prstClr val="black"/>
                </a:solidFill>
              </a:rPr>
              <a:t>Step 2</a:t>
            </a:r>
            <a:endParaRPr lang="en-US" sz="1400" b="1" dirty="0">
              <a:solidFill>
                <a:prstClr val="black"/>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1505452316"/>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tc>
                <a:tc>
                  <a:txBody>
                    <a:bodyPr/>
                    <a:lstStyle/>
                    <a:p>
                      <a:pPr algn="ctr"/>
                      <a:r>
                        <a:rPr lang="en-US" sz="1100" dirty="0" smtClean="0"/>
                        <a:t>Mandatory</a:t>
                      </a:r>
                      <a:r>
                        <a:rPr lang="en-US" sz="1100" baseline="0" dirty="0" smtClean="0"/>
                        <a:t> Coordinators</a:t>
                      </a:r>
                      <a:endParaRPr lang="en-US" sz="1100" dirty="0"/>
                    </a:p>
                  </a:txBody>
                  <a:tcPr anchor="ctr"/>
                </a:tc>
                <a:tc>
                  <a:txBody>
                    <a:bodyPr/>
                    <a:lstStyle/>
                    <a:p>
                      <a:pPr algn="ctr"/>
                      <a:r>
                        <a:rPr lang="en-US" sz="1100" dirty="0" smtClean="0"/>
                        <a:t>Collection Respondents</a:t>
                      </a:r>
                      <a:endParaRPr lang="en-US" sz="1100" dirty="0"/>
                    </a:p>
                  </a:txBody>
                  <a:tcPr anchor="ctr"/>
                </a:tc>
                <a:tc>
                  <a:txBody>
                    <a:bodyPr/>
                    <a:lstStyle/>
                    <a:p>
                      <a:pPr algn="ctr"/>
                      <a:r>
                        <a:rPr lang="en-US" sz="1100" dirty="0" smtClean="0"/>
                        <a:t>DoD Internal Information Collections</a:t>
                      </a:r>
                      <a:r>
                        <a:rPr lang="en-US" sz="1100" baseline="0" dirty="0" smtClean="0"/>
                        <a:t> Officer (DoD IICO)</a:t>
                      </a:r>
                      <a:endParaRPr lang="en-US" sz="1100" dirty="0"/>
                    </a:p>
                  </a:txBody>
                  <a:tcPr anchor="ctr"/>
                </a:tc>
              </a:tr>
              <a:tr h="1097280">
                <a:tc>
                  <a:txBody>
                    <a:bodyPr/>
                    <a:lstStyle/>
                    <a:p>
                      <a:pPr algn="ctr"/>
                      <a:r>
                        <a:rPr lang="en-US" sz="1100" dirty="0" smtClean="0"/>
                        <a:t>Contacts IMCO</a:t>
                      </a:r>
                      <a:endParaRPr lang="en-US" sz="1100" dirty="0"/>
                    </a:p>
                  </a:txBody>
                  <a:tcPr anchor="ctr"/>
                </a:tc>
                <a:tc>
                  <a:txBody>
                    <a:bodyPr/>
                    <a:lstStyle/>
                    <a:p>
                      <a:pPr algn="ctr"/>
                      <a:r>
                        <a:rPr lang="en-US" sz="1100" dirty="0" smtClean="0"/>
                        <a:t>Ensure</a:t>
                      </a:r>
                      <a:r>
                        <a:rPr lang="en-US" sz="1100" baseline="0" dirty="0" smtClean="0"/>
                        <a:t>s against duplication and advises</a:t>
                      </a: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c>
                  <a:txBody>
                    <a:bodyPr/>
                    <a:lstStyle/>
                    <a:p>
                      <a:pPr algn="ctr"/>
                      <a:endParaRPr lang="en-US" sz="1100" dirty="0"/>
                    </a:p>
                  </a:txBody>
                  <a:tcPr anchor="ctr"/>
                </a:tc>
              </a:tr>
            </a:tbl>
          </a:graphicData>
        </a:graphic>
      </p:graphicFrame>
      <p:sp>
        <p:nvSpPr>
          <p:cNvPr id="21" name="TextBox 20"/>
          <p:cNvSpPr txBox="1"/>
          <p:nvPr/>
        </p:nvSpPr>
        <p:spPr>
          <a:xfrm>
            <a:off x="762000" y="1859340"/>
            <a:ext cx="7620000" cy="3139321"/>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smtClean="0">
              <a:solidFill>
                <a:prstClr val="black"/>
              </a:solidFill>
            </a:endParaRPr>
          </a:p>
          <a:p>
            <a:pPr algn="ctr"/>
            <a:r>
              <a:rPr lang="en-US" b="1" dirty="0" smtClean="0">
                <a:solidFill>
                  <a:prstClr val="black"/>
                </a:solidFill>
              </a:rPr>
              <a:t>Step 1</a:t>
            </a:r>
            <a:endParaRPr lang="en-US" b="1" dirty="0">
              <a:solidFill>
                <a:prstClr val="black"/>
              </a:solidFill>
            </a:endParaRPr>
          </a:p>
          <a:p>
            <a:pPr algn="ctr"/>
            <a:endParaRPr lang="en-US" dirty="0" smtClean="0">
              <a:solidFill>
                <a:prstClr val="black"/>
              </a:solidFill>
            </a:endParaRPr>
          </a:p>
          <a:p>
            <a:pPr algn="ctr"/>
            <a:r>
              <a:rPr lang="en-US" dirty="0" smtClean="0">
                <a:solidFill>
                  <a:prstClr val="black"/>
                </a:solidFill>
              </a:rPr>
              <a:t>The action officer conceptualizes </a:t>
            </a:r>
            <a:r>
              <a:rPr lang="en-US" dirty="0">
                <a:solidFill>
                  <a:prstClr val="black"/>
                </a:solidFill>
              </a:rPr>
              <a:t>the collection and makes contact with </a:t>
            </a:r>
            <a:r>
              <a:rPr lang="en-US" dirty="0" smtClean="0">
                <a:solidFill>
                  <a:prstClr val="black"/>
                </a:solidFill>
              </a:rPr>
              <a:t>his or her Component Information Management Control Officer (IMCO)</a:t>
            </a:r>
          </a:p>
          <a:p>
            <a:pPr algn="ctr"/>
            <a:endParaRPr lang="en-US" dirty="0">
              <a:solidFill>
                <a:prstClr val="black"/>
              </a:solidFill>
            </a:endParaRPr>
          </a:p>
          <a:p>
            <a:pPr algn="ctr"/>
            <a:r>
              <a:rPr lang="en-US" dirty="0" smtClean="0">
                <a:solidFill>
                  <a:prstClr val="black"/>
                </a:solidFill>
              </a:rPr>
              <a:t>The Component IMCO confirms </a:t>
            </a:r>
            <a:r>
              <a:rPr lang="en-US" dirty="0">
                <a:solidFill>
                  <a:prstClr val="black"/>
                </a:solidFill>
              </a:rPr>
              <a:t>the collection requires </a:t>
            </a:r>
            <a:r>
              <a:rPr lang="en-US" dirty="0" smtClean="0">
                <a:solidFill>
                  <a:prstClr val="black"/>
                </a:solidFill>
              </a:rPr>
              <a:t>a report control symbol (RCS), </a:t>
            </a:r>
            <a:r>
              <a:rPr lang="en-US" dirty="0">
                <a:solidFill>
                  <a:prstClr val="black"/>
                </a:solidFill>
              </a:rPr>
              <a:t>advises on the </a:t>
            </a:r>
            <a:r>
              <a:rPr lang="en-US" dirty="0" smtClean="0">
                <a:solidFill>
                  <a:prstClr val="black"/>
                </a:solidFill>
              </a:rPr>
              <a:t>approval process</a:t>
            </a:r>
            <a:r>
              <a:rPr lang="en-US" dirty="0">
                <a:solidFill>
                  <a:prstClr val="black"/>
                </a:solidFill>
              </a:rPr>
              <a:t>, and ensures </a:t>
            </a:r>
            <a:r>
              <a:rPr lang="en-US" dirty="0" smtClean="0">
                <a:solidFill>
                  <a:prstClr val="black"/>
                </a:solidFill>
              </a:rPr>
              <a:t>the collection </a:t>
            </a:r>
            <a:r>
              <a:rPr lang="en-US" dirty="0">
                <a:solidFill>
                  <a:prstClr val="black"/>
                </a:solidFill>
              </a:rPr>
              <a:t>is not </a:t>
            </a:r>
            <a:r>
              <a:rPr lang="en-US" dirty="0" smtClean="0">
                <a:solidFill>
                  <a:prstClr val="black"/>
                </a:solidFill>
              </a:rPr>
              <a:t>duplicative</a:t>
            </a:r>
          </a:p>
          <a:p>
            <a:pPr algn="ctr"/>
            <a:endParaRPr lang="en-US" dirty="0">
              <a:solidFill>
                <a:prstClr val="black"/>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1447090745"/>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solidFill>
                      <a:srgbClr val="2BA0C5"/>
                    </a:solidFill>
                  </a:tcP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solidFill>
                      <a:srgbClr val="2BA0C5"/>
                    </a:solidFill>
                  </a:tcPr>
                </a:tc>
                <a:tc>
                  <a:txBody>
                    <a:bodyPr/>
                    <a:lstStyle/>
                    <a:p>
                      <a:pPr algn="ctr"/>
                      <a:r>
                        <a:rPr lang="en-US" sz="1100" dirty="0" smtClean="0"/>
                        <a:t>Mandatory</a:t>
                      </a:r>
                      <a:r>
                        <a:rPr lang="en-US" sz="1100" baseline="0" dirty="0" smtClean="0"/>
                        <a:t> Coordinators</a:t>
                      </a:r>
                      <a:endParaRPr lang="en-US" sz="1100" dirty="0"/>
                    </a:p>
                  </a:txBody>
                  <a:tcPr anchor="ctr">
                    <a:solidFill>
                      <a:srgbClr val="2BA0C5"/>
                    </a:solidFill>
                  </a:tcPr>
                </a:tc>
                <a:tc>
                  <a:txBody>
                    <a:bodyPr/>
                    <a:lstStyle/>
                    <a:p>
                      <a:pPr algn="ctr"/>
                      <a:r>
                        <a:rPr lang="en-US" sz="1100" dirty="0" smtClean="0"/>
                        <a:t>Collection Respondents</a:t>
                      </a:r>
                      <a:endParaRPr lang="en-US" sz="1100" dirty="0"/>
                    </a:p>
                  </a:txBody>
                  <a:tcPr anchor="ctr">
                    <a:solidFill>
                      <a:srgbClr val="2BA0C5"/>
                    </a:solidFill>
                  </a:tcPr>
                </a:tc>
                <a:tc>
                  <a:txBody>
                    <a:bodyPr/>
                    <a:lstStyle/>
                    <a:p>
                      <a:pPr algn="ctr"/>
                      <a:r>
                        <a:rPr lang="en-US" sz="1100" dirty="0" smtClean="0"/>
                        <a:t>DoD Internal Information Collections</a:t>
                      </a:r>
                      <a:r>
                        <a:rPr lang="en-US" sz="1100" baseline="0" dirty="0" smtClean="0"/>
                        <a:t> Officer (DoD IICO)</a:t>
                      </a:r>
                      <a:endParaRPr lang="en-US" sz="1100" dirty="0"/>
                    </a:p>
                  </a:txBody>
                  <a:tcPr anchor="ctr">
                    <a:solidFill>
                      <a:srgbClr val="2BA0C5"/>
                    </a:solidFill>
                  </a:tcP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Completes cost summary and drafts DD Form 2936</a:t>
                      </a: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r>
              <a:tr h="1097280">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c>
                  <a:txBody>
                    <a:bodyPr/>
                    <a:lstStyle/>
                    <a:p>
                      <a:pPr algn="ctr"/>
                      <a:endParaRPr lang="en-US" sz="1100" dirty="0"/>
                    </a:p>
                  </a:txBody>
                  <a:tcPr anchor="ctr"/>
                </a:tc>
              </a:tr>
            </a:tbl>
          </a:graphicData>
        </a:graphic>
      </p:graphicFrame>
      <p:grpSp>
        <p:nvGrpSpPr>
          <p:cNvPr id="4" name="Group 3"/>
          <p:cNvGrpSpPr/>
          <p:nvPr/>
        </p:nvGrpSpPr>
        <p:grpSpPr>
          <a:xfrm>
            <a:off x="762000" y="1582341"/>
            <a:ext cx="7620000" cy="3693319"/>
            <a:chOff x="762000" y="1981200"/>
            <a:chExt cx="7620000" cy="3932238"/>
          </a:xfrm>
        </p:grpSpPr>
        <p:sp>
          <p:nvSpPr>
            <p:cNvPr id="23" name="TextBox 22"/>
            <p:cNvSpPr txBox="1"/>
            <p:nvPr/>
          </p:nvSpPr>
          <p:spPr>
            <a:xfrm>
              <a:off x="762000" y="1981200"/>
              <a:ext cx="7620000" cy="3932238"/>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smtClean="0">
                <a:solidFill>
                  <a:prstClr val="black"/>
                </a:solidFill>
              </a:endParaRPr>
            </a:p>
            <a:p>
              <a:pPr algn="ctr"/>
              <a:r>
                <a:rPr lang="en-US" b="1" dirty="0" smtClean="0">
                  <a:solidFill>
                    <a:prstClr val="black"/>
                  </a:solidFill>
                </a:rPr>
                <a:t>Step 2</a:t>
              </a:r>
            </a:p>
            <a:p>
              <a:pPr algn="ctr"/>
              <a:endParaRPr lang="en-US" b="1" dirty="0">
                <a:solidFill>
                  <a:prstClr val="black"/>
                </a:solidFill>
              </a:endParaRPr>
            </a:p>
            <a:p>
              <a:pPr algn="ctr"/>
              <a:endParaRPr lang="en-US" b="1" dirty="0">
                <a:solidFill>
                  <a:prstClr val="black"/>
                </a:solidFill>
              </a:endParaRPr>
            </a:p>
            <a:p>
              <a:pPr algn="ctr"/>
              <a:endParaRPr lang="en-US" dirty="0" smtClean="0">
                <a:solidFill>
                  <a:prstClr val="black"/>
                </a:solidFill>
              </a:endParaRPr>
            </a:p>
            <a:p>
              <a:pPr algn="ctr"/>
              <a:r>
                <a:rPr lang="en-US" dirty="0" smtClean="0">
                  <a:solidFill>
                    <a:prstClr val="black"/>
                  </a:solidFill>
                </a:rPr>
                <a:t>The requesting Component’s AO completes a cost summary at the DoD Cost Guidance Portal and drafts the DD Form 2936</a:t>
              </a:r>
            </a:p>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p:txBody>
        </p:sp>
        <p:grpSp>
          <p:nvGrpSpPr>
            <p:cNvPr id="3" name="Group 2"/>
            <p:cNvGrpSpPr/>
            <p:nvPr/>
          </p:nvGrpSpPr>
          <p:grpSpPr>
            <a:xfrm>
              <a:off x="6877385" y="4394699"/>
              <a:ext cx="878108" cy="1091487"/>
              <a:chOff x="212714" y="2382089"/>
              <a:chExt cx="878108" cy="1091487"/>
            </a:xfrm>
          </p:grpSpPr>
          <p:pic>
            <p:nvPicPr>
              <p:cNvPr id="24"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212714" y="2382089"/>
                <a:ext cx="725708" cy="939086"/>
              </a:xfrm>
              <a:prstGeom prst="rect">
                <a:avLst/>
              </a:prstGeom>
              <a:solidFill>
                <a:schemeClr val="bg1">
                  <a:alpha val="36000"/>
                </a:schemeClr>
              </a:solidFill>
              <a:ln>
                <a:solidFill>
                  <a:schemeClr val="bg1">
                    <a:lumMod val="85000"/>
                  </a:schemeClr>
                </a:solidFill>
              </a:ln>
              <a:extLst/>
            </p:spPr>
          </p:pic>
          <p:pic>
            <p:nvPicPr>
              <p:cNvPr id="25"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365114" y="2534490"/>
                <a:ext cx="725708" cy="939086"/>
              </a:xfrm>
              <a:prstGeom prst="rect">
                <a:avLst/>
              </a:prstGeom>
              <a:solidFill>
                <a:schemeClr val="bg1">
                  <a:alpha val="36000"/>
                </a:schemeClr>
              </a:solidFill>
              <a:ln>
                <a:solidFill>
                  <a:schemeClr val="bg1">
                    <a:lumMod val="85000"/>
                  </a:schemeClr>
                </a:solidFill>
              </a:ln>
              <a:extLst/>
            </p:spPr>
          </p:pic>
        </p:grpSp>
      </p:grpSp>
      <p:sp>
        <p:nvSpPr>
          <p:cNvPr id="2" name="Slide Number Placeholder 1"/>
          <p:cNvSpPr>
            <a:spLocks noGrp="1"/>
          </p:cNvSpPr>
          <p:nvPr>
            <p:ph type="sldNum" sz="quarter" idx="12"/>
          </p:nvPr>
        </p:nvSpPr>
        <p:spPr/>
        <p:txBody>
          <a:bodyPr/>
          <a:lstStyle/>
          <a:p>
            <a:fld id="{5C48DB9A-4E50-441E-921F-67392E781FFC}" type="slidenum">
              <a:rPr lang="en-US" smtClean="0"/>
              <a:t>16</a:t>
            </a:fld>
            <a:endParaRPr lang="en-US"/>
          </a:p>
        </p:txBody>
      </p:sp>
    </p:spTree>
    <p:extLst>
      <p:ext uri="{BB962C8B-B14F-4D97-AF65-F5344CB8AC3E}">
        <p14:creationId xmlns:p14="http://schemas.microsoft.com/office/powerpoint/2010/main" val="254207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15556 L 0 -0.37778 " pathEditMode="fixed" rAng="0" ptsTypes="AA">
                                      <p:cBhvr>
                                        <p:cTn id="6" dur="1000" fill="hold"/>
                                        <p:tgtEl>
                                          <p:spTgt spid="11"/>
                                        </p:tgtEl>
                                        <p:attrNameLst>
                                          <p:attrName>ppt_x</p:attrName>
                                          <p:attrName>ppt_y</p:attrName>
                                        </p:attrNameLst>
                                      </p:cBhvr>
                                      <p:rCtr x="0" y="-11111"/>
                                    </p:animMotion>
                                  </p:childTnLst>
                                </p:cTn>
                              </p:par>
                              <p:par>
                                <p:cTn id="7" presetID="10" presetClass="entr" presetSubtype="0" fill="hold" grpId="0" nodeType="withEffect">
                                  <p:stCondLst>
                                    <p:cond delay="25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1" grpId="0" animBg="1"/>
      <p:bldP spid="2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361"/>
            <a:ext cx="9144000" cy="1600200"/>
          </a:xfrm>
        </p:spPr>
        <p:txBody>
          <a:bodyPr/>
          <a:lstStyle/>
          <a:p>
            <a:r>
              <a:rPr lang="en-US" sz="3600" dirty="0"/>
              <a:t>Step 2: Complete </a:t>
            </a:r>
            <a:r>
              <a:rPr lang="en-US" sz="3600" dirty="0" smtClean="0"/>
              <a:t>Cost </a:t>
            </a:r>
            <a:r>
              <a:rPr lang="en-US" sz="3600" dirty="0"/>
              <a:t>S</a:t>
            </a:r>
            <a:r>
              <a:rPr lang="en-US" sz="3600" dirty="0" smtClean="0"/>
              <a:t>ummary Estimate(CAPE) and </a:t>
            </a:r>
            <a:r>
              <a:rPr lang="en-US" sz="3600" dirty="0"/>
              <a:t>draft DD Form 2936</a:t>
            </a:r>
          </a:p>
        </p:txBody>
      </p:sp>
      <p:sp>
        <p:nvSpPr>
          <p:cNvPr id="3" name="Content Placeholder 2"/>
          <p:cNvSpPr>
            <a:spLocks noGrp="1"/>
          </p:cNvSpPr>
          <p:nvPr>
            <p:ph idx="1"/>
          </p:nvPr>
        </p:nvSpPr>
        <p:spPr>
          <a:xfrm>
            <a:off x="152400" y="1676400"/>
            <a:ext cx="9067800" cy="5029200"/>
          </a:xfrm>
        </p:spPr>
        <p:txBody>
          <a:bodyPr>
            <a:normAutofit/>
          </a:bodyPr>
          <a:lstStyle/>
          <a:p>
            <a:pPr>
              <a:spcBef>
                <a:spcPts val="0"/>
              </a:spcBef>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After contacting </a:t>
            </a:r>
            <a:r>
              <a:rPr lang="en-US" sz="2000" dirty="0" smtClean="0">
                <a:solidFill>
                  <a:schemeClr val="tx1">
                    <a:lumMod val="65000"/>
                    <a:lumOff val="35000"/>
                  </a:schemeClr>
                </a:solidFill>
                <a:latin typeface="Calibri" panose="020F0502020204030204" pitchFamily="34" charset="0"/>
              </a:rPr>
              <a:t> your Component IMCO</a:t>
            </a:r>
            <a:r>
              <a:rPr lang="en-US" sz="2000" dirty="0">
                <a:solidFill>
                  <a:schemeClr val="tx1">
                    <a:lumMod val="65000"/>
                    <a:lumOff val="35000"/>
                  </a:schemeClr>
                </a:solidFill>
                <a:latin typeface="Calibri" panose="020F0502020204030204" pitchFamily="34" charset="0"/>
              </a:rPr>
              <a:t>, next step is to </a:t>
            </a:r>
            <a:r>
              <a:rPr lang="en-US" sz="2000" dirty="0" smtClean="0">
                <a:solidFill>
                  <a:schemeClr val="tx1">
                    <a:lumMod val="65000"/>
                    <a:lumOff val="35000"/>
                  </a:schemeClr>
                </a:solidFill>
                <a:latin typeface="Calibri" panose="020F0502020204030204" pitchFamily="34" charset="0"/>
              </a:rPr>
              <a:t>complete </a:t>
            </a:r>
            <a:r>
              <a:rPr lang="en-US" sz="2000" dirty="0">
                <a:solidFill>
                  <a:schemeClr val="tx1">
                    <a:lumMod val="65000"/>
                    <a:lumOff val="35000"/>
                  </a:schemeClr>
                </a:solidFill>
                <a:latin typeface="Calibri" panose="020F0502020204030204" pitchFamily="34" charset="0"/>
              </a:rPr>
              <a:t>a cost summary on the CAPE website:    </a:t>
            </a:r>
            <a:endParaRPr lang="en-US" sz="2000" dirty="0" smtClean="0">
              <a:solidFill>
                <a:schemeClr val="tx1">
                  <a:lumMod val="65000"/>
                  <a:lumOff val="35000"/>
                </a:schemeClr>
              </a:solidFill>
              <a:latin typeface="Calibri" panose="020F0502020204030204" pitchFamily="34" charset="0"/>
            </a:endParaRPr>
          </a:p>
          <a:p>
            <a:pPr lvl="1">
              <a:spcBef>
                <a:spcPts val="0"/>
              </a:spcBef>
              <a:buFont typeface="Wingdings" panose="05000000000000000000" pitchFamily="2" charset="2"/>
              <a:buChar char="q"/>
            </a:pPr>
            <a:r>
              <a:rPr lang="en-US" sz="2000" dirty="0" smtClean="0">
                <a:solidFill>
                  <a:schemeClr val="tx1">
                    <a:lumMod val="65000"/>
                    <a:lumOff val="35000"/>
                  </a:schemeClr>
                </a:solidFill>
                <a:latin typeface="Calibri" panose="020F0502020204030204" pitchFamily="34" charset="0"/>
              </a:rPr>
              <a:t>   </a:t>
            </a:r>
            <a:r>
              <a:rPr lang="en-US" sz="2000" dirty="0">
                <a:solidFill>
                  <a:schemeClr val="tx1">
                    <a:lumMod val="65000"/>
                    <a:lumOff val="35000"/>
                  </a:schemeClr>
                </a:solidFill>
                <a:latin typeface="Calibri" panose="020F0502020204030204" pitchFamily="34" charset="0"/>
                <a:hlinkClick r:id="rId3"/>
              </a:rPr>
              <a:t>https://www.cape.osd.mil/CostGuidance/</a:t>
            </a:r>
            <a:r>
              <a:rPr lang="en-US" sz="2000" dirty="0">
                <a:solidFill>
                  <a:schemeClr val="tx1">
                    <a:lumMod val="65000"/>
                    <a:lumOff val="35000"/>
                  </a:schemeClr>
                </a:solidFill>
                <a:latin typeface="Calibri" panose="020F0502020204030204" pitchFamily="34" charset="0"/>
              </a:rPr>
              <a:t> </a:t>
            </a:r>
          </a:p>
          <a:p>
            <a:pPr lvl="1">
              <a:spcBef>
                <a:spcPts val="0"/>
              </a:spcBef>
              <a:buFont typeface="Wingdings" panose="05000000000000000000" pitchFamily="2" charset="2"/>
              <a:buChar char="q"/>
            </a:pPr>
            <a:r>
              <a:rPr lang="en-US" sz="2000" dirty="0" smtClean="0">
                <a:solidFill>
                  <a:schemeClr val="tx1">
                    <a:lumMod val="65000"/>
                    <a:lumOff val="35000"/>
                  </a:schemeClr>
                </a:solidFill>
                <a:latin typeface="Calibri" panose="020F0502020204030204" pitchFamily="34" charset="0"/>
              </a:rPr>
              <a:t> </a:t>
            </a:r>
            <a:r>
              <a:rPr lang="en-US" sz="2000" dirty="0">
                <a:solidFill>
                  <a:schemeClr val="tx1">
                    <a:lumMod val="65000"/>
                    <a:lumOff val="35000"/>
                  </a:schemeClr>
                </a:solidFill>
                <a:latin typeface="Calibri" panose="020F0502020204030204" pitchFamily="34" charset="0"/>
              </a:rPr>
              <a:t>Must have common access card </a:t>
            </a:r>
            <a:r>
              <a:rPr lang="en-US" sz="2000" dirty="0" smtClean="0">
                <a:solidFill>
                  <a:schemeClr val="tx1">
                    <a:lumMod val="65000"/>
                    <a:lumOff val="35000"/>
                  </a:schemeClr>
                </a:solidFill>
                <a:latin typeface="Calibri" panose="020F0502020204030204" pitchFamily="34" charset="0"/>
              </a:rPr>
              <a:t>(CAC) to </a:t>
            </a:r>
            <a:r>
              <a:rPr lang="en-US" sz="2000" dirty="0">
                <a:solidFill>
                  <a:schemeClr val="tx1">
                    <a:lumMod val="65000"/>
                    <a:lumOff val="35000"/>
                  </a:schemeClr>
                </a:solidFill>
                <a:latin typeface="Calibri" panose="020F0502020204030204" pitchFamily="34" charset="0"/>
              </a:rPr>
              <a:t>complete cost summary</a:t>
            </a:r>
          </a:p>
          <a:p>
            <a:pPr lvl="1">
              <a:spcBef>
                <a:spcPts val="0"/>
              </a:spcBef>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Select “Information Collections” (do not select “Studies and Reports</a:t>
            </a:r>
            <a:r>
              <a:rPr lang="en-US" sz="2000" dirty="0" smtClean="0">
                <a:solidFill>
                  <a:schemeClr val="tx1">
                    <a:lumMod val="65000"/>
                    <a:lumOff val="35000"/>
                  </a:schemeClr>
                </a:solidFill>
                <a:latin typeface="Calibri" panose="020F0502020204030204" pitchFamily="34" charset="0"/>
              </a:rPr>
              <a:t>”)</a:t>
            </a:r>
          </a:p>
          <a:p>
            <a:pPr marL="457200" lvl="1" indent="0">
              <a:spcBef>
                <a:spcPts val="0"/>
              </a:spcBef>
              <a:buNone/>
            </a:pPr>
            <a:r>
              <a:rPr lang="en-US" sz="2000" dirty="0" smtClean="0">
                <a:solidFill>
                  <a:schemeClr val="tx1">
                    <a:lumMod val="65000"/>
                    <a:lumOff val="35000"/>
                  </a:schemeClr>
                </a:solidFill>
                <a:latin typeface="Calibri" panose="020F0502020204030204" pitchFamily="34" charset="0"/>
              </a:rPr>
              <a:t>                                                                                                                                                                                                                                                   </a:t>
            </a:r>
            <a:endParaRPr lang="en-US" sz="2000" dirty="0">
              <a:solidFill>
                <a:schemeClr val="tx1">
                  <a:lumMod val="65000"/>
                  <a:lumOff val="35000"/>
                </a:schemeClr>
              </a:solidFill>
              <a:latin typeface="Calibri" panose="020F0502020204030204" pitchFamily="34" charset="0"/>
            </a:endParaRPr>
          </a:p>
          <a:p>
            <a:pPr>
              <a:spcBef>
                <a:spcPts val="0"/>
              </a:spcBef>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Costs are calculated for one full fiscal year. </a:t>
            </a:r>
          </a:p>
          <a:p>
            <a:pPr>
              <a:spcBef>
                <a:spcPts val="0"/>
              </a:spcBef>
              <a:buFont typeface="Wingdings" panose="05000000000000000000" pitchFamily="2" charset="2"/>
              <a:buChar char="q"/>
            </a:pPr>
            <a:endParaRPr lang="en-US" sz="2000" dirty="0">
              <a:solidFill>
                <a:schemeClr val="tx1">
                  <a:lumMod val="65000"/>
                  <a:lumOff val="35000"/>
                </a:schemeClr>
              </a:solidFill>
              <a:latin typeface="Calibri" panose="020F0502020204030204" pitchFamily="34" charset="0"/>
            </a:endParaRPr>
          </a:p>
          <a:p>
            <a:pPr>
              <a:spcBef>
                <a:spcPts val="0"/>
              </a:spcBef>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The requester of the information collection completes cost summary for all costs. </a:t>
            </a:r>
          </a:p>
          <a:p>
            <a:pPr>
              <a:spcBef>
                <a:spcPts val="0"/>
              </a:spcBef>
              <a:buFont typeface="Wingdings" panose="05000000000000000000" pitchFamily="2" charset="2"/>
              <a:buChar char="q"/>
            </a:pPr>
            <a:endParaRPr lang="en-US" sz="2000" dirty="0">
              <a:solidFill>
                <a:schemeClr val="tx1">
                  <a:lumMod val="65000"/>
                  <a:lumOff val="35000"/>
                </a:schemeClr>
              </a:solidFill>
              <a:latin typeface="Calibri" panose="020F0502020204030204" pitchFamily="34" charset="0"/>
            </a:endParaRPr>
          </a:p>
          <a:p>
            <a:pPr>
              <a:spcBef>
                <a:spcPts val="0"/>
              </a:spcBef>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Cost summaries must be completed before routing the DD Form 2936 package to your SES </a:t>
            </a:r>
            <a:r>
              <a:rPr lang="en-US" sz="2000" dirty="0" smtClean="0">
                <a:solidFill>
                  <a:schemeClr val="tx1">
                    <a:lumMod val="65000"/>
                    <a:lumOff val="35000"/>
                  </a:schemeClr>
                </a:solidFill>
                <a:latin typeface="Calibri" panose="020F0502020204030204" pitchFamily="34" charset="0"/>
              </a:rPr>
              <a:t>(or higher depending on cost threshold) for </a:t>
            </a:r>
            <a:r>
              <a:rPr lang="en-US" sz="2000" dirty="0">
                <a:solidFill>
                  <a:schemeClr val="tx1">
                    <a:lumMod val="65000"/>
                    <a:lumOff val="35000"/>
                  </a:schemeClr>
                </a:solidFill>
                <a:latin typeface="Calibri" panose="020F0502020204030204" pitchFamily="34" charset="0"/>
              </a:rPr>
              <a:t>signature and before routing to the responding Components for coordination</a:t>
            </a:r>
            <a:r>
              <a:rPr lang="en-US" sz="2000" dirty="0" smtClean="0">
                <a:solidFill>
                  <a:schemeClr val="tx1">
                    <a:lumMod val="65000"/>
                    <a:lumOff val="35000"/>
                  </a:schemeClr>
                </a:solidFill>
                <a:latin typeface="Calibri" panose="020F0502020204030204" pitchFamily="34" charset="0"/>
              </a:rPr>
              <a:t>.</a:t>
            </a:r>
          </a:p>
          <a:p>
            <a:pPr marL="0" indent="0">
              <a:spcBef>
                <a:spcPts val="0"/>
              </a:spcBef>
              <a:buNone/>
            </a:pPr>
            <a:endParaRPr lang="en-US" sz="2000" dirty="0" smtClean="0">
              <a:solidFill>
                <a:schemeClr val="tx1">
                  <a:lumMod val="65000"/>
                  <a:lumOff val="35000"/>
                </a:schemeClr>
              </a:solidFill>
              <a:latin typeface="Calibri" panose="020F0502020204030204" pitchFamily="34" charset="0"/>
            </a:endParaRPr>
          </a:p>
          <a:p>
            <a:pPr marL="342900" lvl="1" indent="-342900">
              <a:spcBef>
                <a:spcPts val="0"/>
              </a:spcBef>
              <a:buFont typeface="Wingdings" panose="05000000000000000000" pitchFamily="2" charset="2"/>
              <a:buChar char="q"/>
            </a:pPr>
            <a:r>
              <a:rPr lang="en-US" sz="2000" dirty="0" smtClean="0">
                <a:solidFill>
                  <a:schemeClr val="tx1">
                    <a:lumMod val="65000"/>
                    <a:lumOff val="35000"/>
                  </a:schemeClr>
                </a:solidFill>
                <a:latin typeface="Calibri" panose="020F0502020204030204" pitchFamily="34" charset="0"/>
              </a:rPr>
              <a:t> </a:t>
            </a:r>
            <a:r>
              <a:rPr lang="en-US" sz="2000" dirty="0">
                <a:solidFill>
                  <a:schemeClr val="tx1">
                    <a:lumMod val="65000"/>
                    <a:lumOff val="35000"/>
                  </a:schemeClr>
                </a:solidFill>
                <a:latin typeface="Calibri" panose="020F0502020204030204" pitchFamily="34" charset="0"/>
              </a:rPr>
              <a:t>Cost estimate (CAPE Report) will generate next step, DD Form 2936</a:t>
            </a:r>
          </a:p>
          <a:p>
            <a:pPr>
              <a:buFont typeface="Wingdings" panose="05000000000000000000" pitchFamily="2" charset="2"/>
              <a:buChar char="q"/>
            </a:pPr>
            <a:endParaRPr lang="en-US" sz="2000" dirty="0">
              <a:solidFill>
                <a:schemeClr val="tx1">
                  <a:lumMod val="65000"/>
                  <a:lumOff val="35000"/>
                </a:schemeClr>
              </a:solidFill>
              <a:latin typeface="Calibri" panose="020F0502020204030204" pitchFamily="34" charset="0"/>
            </a:endParaRPr>
          </a:p>
          <a:p>
            <a:endParaRPr lang="en-US" dirty="0"/>
          </a:p>
        </p:txBody>
      </p:sp>
      <p:cxnSp>
        <p:nvCxnSpPr>
          <p:cNvPr id="5" name="Straight Connector 4"/>
          <p:cNvCxnSpPr/>
          <p:nvPr/>
        </p:nvCxnSpPr>
        <p:spPr>
          <a:xfrm>
            <a:off x="0" y="1447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5C48DB9A-4E50-441E-921F-67392E781FFC}" type="slidenum">
              <a:rPr lang="en-US" smtClean="0"/>
              <a:t>17</a:t>
            </a:fld>
            <a:endParaRPr lang="en-US"/>
          </a:p>
        </p:txBody>
      </p:sp>
    </p:spTree>
    <p:extLst>
      <p:ext uri="{BB962C8B-B14F-4D97-AF65-F5344CB8AC3E}">
        <p14:creationId xmlns:p14="http://schemas.microsoft.com/office/powerpoint/2010/main" val="319226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Step 2: Complete cost summary (CAPE) and draft DD Form 2936</a:t>
            </a:r>
          </a:p>
        </p:txBody>
      </p:sp>
      <p:sp>
        <p:nvSpPr>
          <p:cNvPr id="3" name="Content Placeholder 2"/>
          <p:cNvSpPr>
            <a:spLocks noGrp="1"/>
          </p:cNvSpPr>
          <p:nvPr>
            <p:ph idx="1"/>
          </p:nvPr>
        </p:nvSpPr>
        <p:spPr>
          <a:xfrm>
            <a:off x="457200" y="1828800"/>
            <a:ext cx="8229600" cy="4724400"/>
          </a:xfrm>
        </p:spPr>
        <p:txBody>
          <a:bodyPr/>
          <a:lstStyle/>
          <a:p>
            <a:pPr marL="0" indent="0">
              <a:spcBef>
                <a:spcPts val="0"/>
              </a:spcBef>
              <a:buNone/>
            </a:pPr>
            <a:r>
              <a:rPr lang="en-US" dirty="0">
                <a:solidFill>
                  <a:schemeClr val="tx1">
                    <a:lumMod val="65000"/>
                    <a:lumOff val="35000"/>
                  </a:schemeClr>
                </a:solidFill>
                <a:latin typeface="Calibri" panose="020F0502020204030204" pitchFamily="34" charset="0"/>
              </a:rPr>
              <a:t>In order to </a:t>
            </a:r>
            <a:r>
              <a:rPr lang="en-US" dirty="0" smtClean="0">
                <a:solidFill>
                  <a:schemeClr val="tx1">
                    <a:lumMod val="65000"/>
                    <a:lumOff val="35000"/>
                  </a:schemeClr>
                </a:solidFill>
                <a:latin typeface="Calibri" panose="020F0502020204030204" pitchFamily="34" charset="0"/>
              </a:rPr>
              <a:t>complete the CAPE, </a:t>
            </a:r>
            <a:r>
              <a:rPr lang="en-US" dirty="0">
                <a:solidFill>
                  <a:schemeClr val="tx1">
                    <a:lumMod val="65000"/>
                    <a:lumOff val="35000"/>
                  </a:schemeClr>
                </a:solidFill>
                <a:latin typeface="Calibri" panose="020F0502020204030204" pitchFamily="34" charset="0"/>
              </a:rPr>
              <a:t>you must know: </a:t>
            </a:r>
          </a:p>
          <a:p>
            <a:pPr marL="0" indent="0">
              <a:spcBef>
                <a:spcPts val="0"/>
              </a:spcBef>
              <a:buNone/>
            </a:pPr>
            <a:endParaRPr lang="en-US" dirty="0">
              <a:solidFill>
                <a:schemeClr val="tx1">
                  <a:lumMod val="65000"/>
                  <a:lumOff val="35000"/>
                </a:schemeClr>
              </a:solidFill>
              <a:latin typeface="Calibri" panose="020F0502020204030204" pitchFamily="34" charset="0"/>
            </a:endParaRPr>
          </a:p>
          <a:p>
            <a:pPr lvl="1">
              <a:lnSpc>
                <a:spcPct val="150000"/>
              </a:lnSpc>
              <a:spcBef>
                <a:spcPts val="0"/>
              </a:spcBef>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How many respondents will you have? </a:t>
            </a:r>
          </a:p>
          <a:p>
            <a:pPr lvl="1">
              <a:lnSpc>
                <a:spcPct val="150000"/>
              </a:lnSpc>
              <a:spcBef>
                <a:spcPts val="0"/>
              </a:spcBef>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How long will it take a respondent to respond to the collection? </a:t>
            </a:r>
          </a:p>
          <a:p>
            <a:pPr lvl="1">
              <a:lnSpc>
                <a:spcPct val="150000"/>
              </a:lnSpc>
              <a:spcBef>
                <a:spcPts val="0"/>
              </a:spcBef>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How often will the information be collected? (frequency)</a:t>
            </a:r>
          </a:p>
          <a:p>
            <a:pPr lvl="1">
              <a:lnSpc>
                <a:spcPct val="150000"/>
              </a:lnSpc>
              <a:spcBef>
                <a:spcPts val="0"/>
              </a:spcBef>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What is the average GS level (or equivalent) of your respondents? </a:t>
            </a:r>
          </a:p>
          <a:p>
            <a:pPr lvl="1">
              <a:lnSpc>
                <a:spcPct val="150000"/>
              </a:lnSpc>
              <a:spcBef>
                <a:spcPts val="0"/>
              </a:spcBef>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What are the recurring &amp; non-recurring labor and non-labor costs to your organization/Component for owning or sponsoring this collection?</a:t>
            </a:r>
          </a:p>
          <a:p>
            <a:pPr lvl="1">
              <a:lnSpc>
                <a:spcPct val="150000"/>
              </a:lnSpc>
              <a:spcBef>
                <a:spcPts val="0"/>
              </a:spcBef>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Be able to provide collection-cost summary methodology statement</a:t>
            </a:r>
          </a:p>
          <a:p>
            <a:endParaRPr lang="en-US" dirty="0"/>
          </a:p>
        </p:txBody>
      </p:sp>
      <p:cxnSp>
        <p:nvCxnSpPr>
          <p:cNvPr id="4" name="Straight Connector 3"/>
          <p:cNvCxnSpPr/>
          <p:nvPr/>
        </p:nvCxnSpPr>
        <p:spPr>
          <a:xfrm>
            <a:off x="0" y="1671484"/>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48DB9A-4E50-441E-921F-67392E781FFC}" type="slidenum">
              <a:rPr lang="en-US" smtClean="0"/>
              <a:t>18</a:t>
            </a:fld>
            <a:endParaRPr lang="en-US"/>
          </a:p>
        </p:txBody>
      </p:sp>
    </p:spTree>
    <p:extLst>
      <p:ext uri="{BB962C8B-B14F-4D97-AF65-F5344CB8AC3E}">
        <p14:creationId xmlns:p14="http://schemas.microsoft.com/office/powerpoint/2010/main" val="599097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Step 2: Complete cost summary (CAPE) and draft DD Form 2936</a:t>
            </a:r>
          </a:p>
        </p:txBody>
      </p:sp>
      <p:sp>
        <p:nvSpPr>
          <p:cNvPr id="3" name="Content Placeholder 2"/>
          <p:cNvSpPr>
            <a:spLocks noGrp="1"/>
          </p:cNvSpPr>
          <p:nvPr>
            <p:ph idx="1"/>
          </p:nvPr>
        </p:nvSpPr>
        <p:spPr>
          <a:xfrm>
            <a:off x="533400" y="1905000"/>
            <a:ext cx="8229600" cy="4525963"/>
          </a:xfrm>
        </p:spPr>
        <p:txBody>
          <a:bodyPr/>
          <a:lstStyle/>
          <a:p>
            <a:pPr marL="109728" indent="0">
              <a:buNone/>
            </a:pPr>
            <a:r>
              <a:rPr lang="en-US" sz="2000" dirty="0">
                <a:solidFill>
                  <a:schemeClr val="tx1">
                    <a:lumMod val="65000"/>
                    <a:lumOff val="35000"/>
                  </a:schemeClr>
                </a:solidFill>
                <a:latin typeface="Calibri" panose="020F0502020204030204" pitchFamily="34" charset="0"/>
              </a:rPr>
              <a:t>Information required to complete a cost summary:</a:t>
            </a:r>
          </a:p>
          <a:p>
            <a:pPr>
              <a:buNone/>
            </a:pPr>
            <a:endParaRPr lang="en-US" sz="500" dirty="0">
              <a:solidFill>
                <a:schemeClr val="tx1">
                  <a:lumMod val="65000"/>
                  <a:lumOff val="35000"/>
                </a:schemeClr>
              </a:solidFill>
              <a:latin typeface="Calibri" panose="020F0502020204030204" pitchFamily="34" charset="0"/>
            </a:endParaRPr>
          </a:p>
          <a:p>
            <a:pPr lvl="1"/>
            <a:r>
              <a:rPr lang="en-US" sz="1800" dirty="0">
                <a:solidFill>
                  <a:schemeClr val="tx1">
                    <a:lumMod val="65000"/>
                    <a:lumOff val="35000"/>
                  </a:schemeClr>
                </a:solidFill>
                <a:latin typeface="Calibri" panose="020F0502020204030204" pitchFamily="34" charset="0"/>
              </a:rPr>
              <a:t>How many respondents will you have and how long will it take the respondents to respond to the collection request?</a:t>
            </a:r>
          </a:p>
          <a:p>
            <a:pPr lvl="1">
              <a:buNone/>
            </a:pPr>
            <a:endParaRPr lang="en-US" sz="1800" dirty="0">
              <a:solidFill>
                <a:schemeClr val="tx1">
                  <a:lumMod val="65000"/>
                  <a:lumOff val="35000"/>
                </a:schemeClr>
              </a:solidFill>
              <a:latin typeface="Calibri" panose="020F0502020204030204" pitchFamily="34" charset="0"/>
            </a:endParaRPr>
          </a:p>
          <a:p>
            <a:pPr lvl="1"/>
            <a:r>
              <a:rPr lang="en-US" sz="1800" dirty="0">
                <a:solidFill>
                  <a:schemeClr val="tx1">
                    <a:lumMod val="65000"/>
                    <a:lumOff val="35000"/>
                  </a:schemeClr>
                </a:solidFill>
                <a:latin typeface="Calibri" panose="020F0502020204030204" pitchFamily="34" charset="0"/>
              </a:rPr>
              <a:t>How often will the information be collected?</a:t>
            </a:r>
          </a:p>
          <a:p>
            <a:pPr lvl="1">
              <a:buNone/>
            </a:pPr>
            <a:endParaRPr lang="en-US" sz="1800" dirty="0">
              <a:solidFill>
                <a:schemeClr val="tx1">
                  <a:lumMod val="65000"/>
                  <a:lumOff val="35000"/>
                </a:schemeClr>
              </a:solidFill>
              <a:latin typeface="Calibri" panose="020F0502020204030204" pitchFamily="34" charset="0"/>
            </a:endParaRPr>
          </a:p>
          <a:p>
            <a:pPr lvl="1"/>
            <a:r>
              <a:rPr lang="en-US" sz="1800" dirty="0">
                <a:solidFill>
                  <a:schemeClr val="tx1">
                    <a:lumMod val="65000"/>
                    <a:lumOff val="35000"/>
                  </a:schemeClr>
                </a:solidFill>
                <a:latin typeface="Calibri" panose="020F0502020204030204" pitchFamily="34" charset="0"/>
              </a:rPr>
              <a:t>What is the average GS level (or equivalent) of your respondents?</a:t>
            </a:r>
          </a:p>
          <a:p>
            <a:pPr lvl="1">
              <a:buNone/>
            </a:pPr>
            <a:endParaRPr lang="en-US" sz="1800" dirty="0">
              <a:solidFill>
                <a:schemeClr val="tx1">
                  <a:lumMod val="65000"/>
                  <a:lumOff val="35000"/>
                </a:schemeClr>
              </a:solidFill>
              <a:latin typeface="Calibri" panose="020F0502020204030204" pitchFamily="34" charset="0"/>
            </a:endParaRPr>
          </a:p>
          <a:p>
            <a:pPr lvl="1"/>
            <a:r>
              <a:rPr lang="en-US" sz="1800" dirty="0">
                <a:solidFill>
                  <a:schemeClr val="tx1">
                    <a:lumMod val="65000"/>
                    <a:lumOff val="35000"/>
                  </a:schemeClr>
                </a:solidFill>
                <a:latin typeface="Calibri" panose="020F0502020204030204" pitchFamily="34" charset="0"/>
              </a:rPr>
              <a:t>What are the recurring and non-recurring / labor and non-labor costs to your organization/Component for owning or sponsoring the collection?</a:t>
            </a:r>
          </a:p>
          <a:p>
            <a:endParaRPr lang="en-US" dirty="0"/>
          </a:p>
        </p:txBody>
      </p:sp>
      <p:cxnSp>
        <p:nvCxnSpPr>
          <p:cNvPr id="4" name="Straight Connector 3"/>
          <p:cNvCxnSpPr/>
          <p:nvPr/>
        </p:nvCxnSpPr>
        <p:spPr>
          <a:xfrm>
            <a:off x="0" y="1676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Content Placeholder 1"/>
          <p:cNvSpPr txBox="1">
            <a:spLocks/>
          </p:cNvSpPr>
          <p:nvPr/>
        </p:nvSpPr>
        <p:spPr>
          <a:xfrm>
            <a:off x="1371600" y="2895600"/>
            <a:ext cx="8229600" cy="457200"/>
          </a:xfrm>
          <a:prstGeom prst="rect">
            <a:avLst/>
          </a:prstGeom>
        </p:spPr>
        <p:txBody>
          <a:bodyPr vert="horz">
            <a:noAutofit/>
          </a:bodyPr>
          <a:lstStyle/>
          <a:p>
            <a:pPr marL="0" marR="0" lvl="1" algn="l" defTabSz="914400" rtl="0" eaLnBrk="1" fontAlgn="auto" latinLnBrk="0" hangingPunct="1">
              <a:lnSpc>
                <a:spcPct val="100000"/>
              </a:lnSpc>
              <a:spcBef>
                <a:spcPts val="324"/>
              </a:spcBef>
              <a:spcAft>
                <a:spcPts val="0"/>
              </a:spcAft>
              <a:buClr>
                <a:schemeClr val="accent1"/>
              </a:buClr>
              <a:buSzTx/>
              <a:tabLst/>
              <a:defRPr/>
            </a:pPr>
            <a:r>
              <a:rPr kumimoji="0" lang="en-US" b="0" i="0" u="none" strike="noStrike" kern="1200" cap="none" spc="0" normalizeH="0" baseline="0" noProof="0" dirty="0" smtClean="0">
                <a:ln>
                  <a:noFill/>
                </a:ln>
                <a:solidFill>
                  <a:srgbClr val="FF0000"/>
                </a:solidFill>
                <a:effectLst/>
                <a:uLnTx/>
                <a:uFillTx/>
              </a:rPr>
              <a:t>5 Components 10 personnel</a:t>
            </a:r>
            <a:r>
              <a:rPr kumimoji="0" lang="en-US" b="0" i="0" u="none" strike="noStrike" kern="1200" cap="none" spc="0" normalizeH="0" noProof="0" dirty="0" smtClean="0">
                <a:ln>
                  <a:noFill/>
                </a:ln>
                <a:solidFill>
                  <a:srgbClr val="FF0000"/>
                </a:solidFill>
                <a:effectLst/>
                <a:uLnTx/>
                <a:uFillTx/>
              </a:rPr>
              <a:t> </a:t>
            </a:r>
            <a:r>
              <a:rPr kumimoji="0" lang="en-US" b="0" i="0" u="none" strike="noStrike" kern="1200" cap="none" spc="0" normalizeH="0" baseline="0" noProof="0" dirty="0" smtClean="0">
                <a:ln>
                  <a:noFill/>
                </a:ln>
                <a:solidFill>
                  <a:srgbClr val="FF0000"/>
                </a:solidFill>
                <a:effectLst/>
                <a:uLnTx/>
                <a:uFillTx/>
              </a:rPr>
              <a:t>each; 30 minutes per person to respond</a:t>
            </a:r>
          </a:p>
        </p:txBody>
      </p:sp>
      <p:sp>
        <p:nvSpPr>
          <p:cNvPr id="6" name="Content Placeholder 1"/>
          <p:cNvSpPr txBox="1">
            <a:spLocks/>
          </p:cNvSpPr>
          <p:nvPr/>
        </p:nvSpPr>
        <p:spPr>
          <a:xfrm>
            <a:off x="1371600" y="3529781"/>
            <a:ext cx="8229600" cy="457200"/>
          </a:xfrm>
          <a:prstGeom prst="rect">
            <a:avLst/>
          </a:prstGeom>
        </p:spPr>
        <p:txBody>
          <a:bodyPr vert="horz">
            <a:normAutofit/>
          </a:bodyPr>
          <a:lstStyle/>
          <a:p>
            <a:pPr marL="0" marR="0" lvl="1" algn="l" defTabSz="914400" rtl="0" eaLnBrk="1" fontAlgn="auto" latinLnBrk="0" hangingPunct="1">
              <a:lnSpc>
                <a:spcPct val="100000"/>
              </a:lnSpc>
              <a:spcBef>
                <a:spcPts val="324"/>
              </a:spcBef>
              <a:spcAft>
                <a:spcPts val="0"/>
              </a:spcAft>
              <a:buClr>
                <a:schemeClr val="accent1"/>
              </a:buClr>
              <a:buSzTx/>
              <a:tabLst/>
              <a:defRPr/>
            </a:pPr>
            <a:r>
              <a:rPr kumimoji="0" lang="en-US" b="0" i="0" u="none" strike="noStrike" kern="1200" cap="none" spc="0" normalizeH="0" baseline="0" noProof="0" dirty="0" smtClean="0">
                <a:ln>
                  <a:noFill/>
                </a:ln>
                <a:solidFill>
                  <a:srgbClr val="FF0000"/>
                </a:solidFill>
                <a:effectLst/>
                <a:uLnTx/>
                <a:uFillTx/>
                <a:latin typeface="+mn-lt"/>
                <a:ea typeface="+mn-ea"/>
                <a:cs typeface="+mn-cs"/>
              </a:rPr>
              <a:t>Annually and monthly</a:t>
            </a:r>
            <a:r>
              <a:rPr kumimoji="0" lang="en-US" b="0" i="0" u="none" strike="noStrike" kern="1200" cap="none" spc="0" normalizeH="0" noProof="0" dirty="0" smtClean="0">
                <a:ln>
                  <a:noFill/>
                </a:ln>
                <a:solidFill>
                  <a:srgbClr val="FF0000"/>
                </a:solidFill>
                <a:effectLst/>
                <a:uLnTx/>
                <a:uFillTx/>
                <a:latin typeface="+mn-lt"/>
                <a:ea typeface="+mn-ea"/>
                <a:cs typeface="+mn-cs"/>
              </a:rPr>
              <a:t> (</a:t>
            </a:r>
            <a:r>
              <a:rPr lang="en-US" noProof="0" dirty="0" smtClean="0">
                <a:solidFill>
                  <a:srgbClr val="FF0000"/>
                </a:solidFill>
              </a:rPr>
              <a:t>13</a:t>
            </a:r>
            <a:r>
              <a:rPr kumimoji="0" lang="en-US" b="0" i="0" u="none" strike="noStrike" kern="1200" cap="none" spc="0" normalizeH="0" noProof="0" dirty="0" smtClean="0">
                <a:ln>
                  <a:noFill/>
                </a:ln>
                <a:solidFill>
                  <a:srgbClr val="FF0000"/>
                </a:solidFill>
                <a:effectLst/>
                <a:uLnTx/>
                <a:uFillTx/>
                <a:latin typeface="+mn-lt"/>
                <a:ea typeface="+mn-ea"/>
                <a:cs typeface="+mn-cs"/>
              </a:rPr>
              <a:t> times during fiscal year 2016)</a:t>
            </a:r>
            <a:endParaRPr kumimoji="0" lang="en-US"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7" name="Content Placeholder 1"/>
          <p:cNvSpPr txBox="1">
            <a:spLocks/>
          </p:cNvSpPr>
          <p:nvPr/>
        </p:nvSpPr>
        <p:spPr>
          <a:xfrm>
            <a:off x="1447800" y="4159046"/>
            <a:ext cx="7772400" cy="533400"/>
          </a:xfrm>
          <a:prstGeom prst="rect">
            <a:avLst/>
          </a:prstGeom>
        </p:spPr>
        <p:txBody>
          <a:bodyPr vert="horz">
            <a:normAutofit/>
          </a:bodyPr>
          <a:lstStyle/>
          <a:p>
            <a:pPr marL="0" marR="0" lvl="1" algn="l" defTabSz="914400" rtl="0" eaLnBrk="1" fontAlgn="auto" latinLnBrk="0" hangingPunct="1">
              <a:lnSpc>
                <a:spcPct val="100000"/>
              </a:lnSpc>
              <a:spcBef>
                <a:spcPts val="324"/>
              </a:spcBef>
              <a:spcAft>
                <a:spcPts val="0"/>
              </a:spcAft>
              <a:buClr>
                <a:schemeClr val="accent1"/>
              </a:buClr>
              <a:buSzTx/>
              <a:tabLst/>
              <a:defRPr/>
            </a:pPr>
            <a:r>
              <a:rPr kumimoji="0" lang="en-US" b="0" i="0" u="none" strike="noStrike" kern="1200" cap="none" spc="0" normalizeH="0" baseline="0" noProof="0" dirty="0" smtClean="0">
                <a:ln>
                  <a:noFill/>
                </a:ln>
                <a:solidFill>
                  <a:srgbClr val="FF0000"/>
                </a:solidFill>
                <a:effectLst/>
                <a:uLnTx/>
                <a:uFillTx/>
                <a:latin typeface="+mn-lt"/>
                <a:ea typeface="+mn-ea"/>
                <a:cs typeface="+mn-cs"/>
              </a:rPr>
              <a:t>Army,</a:t>
            </a:r>
            <a:r>
              <a:rPr kumimoji="0" lang="en-US" b="0" i="0" u="none" strike="noStrike" kern="1200" cap="none" spc="0" normalizeH="0" noProof="0" dirty="0" smtClean="0">
                <a:ln>
                  <a:noFill/>
                </a:ln>
                <a:solidFill>
                  <a:srgbClr val="FF0000"/>
                </a:solidFill>
                <a:effectLst/>
                <a:uLnTx/>
                <a:uFillTx/>
                <a:latin typeface="+mn-lt"/>
                <a:ea typeface="+mn-ea"/>
                <a:cs typeface="+mn-cs"/>
              </a:rPr>
              <a:t> Navy, Air Force: O-4 and USD(P&amp;R), USD(AT&amp;L): GS-12</a:t>
            </a:r>
            <a:endParaRPr kumimoji="0" lang="en-US"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8" name="Content Placeholder 1"/>
          <p:cNvSpPr txBox="1">
            <a:spLocks/>
          </p:cNvSpPr>
          <p:nvPr/>
        </p:nvSpPr>
        <p:spPr>
          <a:xfrm>
            <a:off x="1447800" y="5181600"/>
            <a:ext cx="7772400" cy="914400"/>
          </a:xfrm>
          <a:prstGeom prst="rect">
            <a:avLst/>
          </a:prstGeom>
        </p:spPr>
        <p:txBody>
          <a:bodyPr vert="horz">
            <a:normAutofit/>
          </a:bodyPr>
          <a:lstStyle/>
          <a:p>
            <a:pPr marL="0" marR="0" lvl="1" algn="l" defTabSz="914400" rtl="0" eaLnBrk="1" fontAlgn="auto" latinLnBrk="0" hangingPunct="1">
              <a:lnSpc>
                <a:spcPct val="100000"/>
              </a:lnSpc>
              <a:spcBef>
                <a:spcPts val="324"/>
              </a:spcBef>
              <a:spcAft>
                <a:spcPts val="0"/>
              </a:spcAft>
              <a:buClr>
                <a:schemeClr val="accent1"/>
              </a:buClr>
              <a:buSzTx/>
              <a:tabLst/>
              <a:defRPr/>
            </a:pPr>
            <a:r>
              <a:rPr kumimoji="0" lang="en-US" b="0" i="0" u="none" strike="noStrike" kern="1200" cap="none" spc="0" normalizeH="0" baseline="0" noProof="0" dirty="0" smtClean="0">
                <a:ln>
                  <a:noFill/>
                </a:ln>
                <a:solidFill>
                  <a:srgbClr val="FF0000"/>
                </a:solidFill>
                <a:effectLst/>
                <a:uLnTx/>
                <a:uFillTx/>
                <a:latin typeface="+mn-lt"/>
                <a:ea typeface="+mn-ea"/>
                <a:cs typeface="+mn-cs"/>
              </a:rPr>
              <a:t>$1000 one</a:t>
            </a:r>
            <a:r>
              <a:rPr kumimoji="0" lang="en-US" b="0" i="0" u="none" strike="noStrike" kern="1200" cap="none" spc="0" normalizeH="0" noProof="0" dirty="0" smtClean="0">
                <a:ln>
                  <a:noFill/>
                </a:ln>
                <a:solidFill>
                  <a:srgbClr val="FF0000"/>
                </a:solidFill>
                <a:effectLst/>
                <a:uLnTx/>
                <a:uFillTx/>
                <a:latin typeface="+mn-lt"/>
                <a:ea typeface="+mn-ea"/>
                <a:cs typeface="+mn-cs"/>
              </a:rPr>
              <a:t> time contract cost; </a:t>
            </a:r>
            <a:r>
              <a:rPr lang="en-US" noProof="0" dirty="0">
                <a:solidFill>
                  <a:srgbClr val="FF0000"/>
                </a:solidFill>
              </a:rPr>
              <a:t>1</a:t>
            </a:r>
            <a:r>
              <a:rPr lang="en-US" dirty="0" smtClean="0">
                <a:solidFill>
                  <a:srgbClr val="FF0000"/>
                </a:solidFill>
              </a:rPr>
              <a:t> hour of GS-14 time and $100 in postage </a:t>
            </a:r>
            <a:r>
              <a:rPr kumimoji="0" lang="en-US" b="0" i="0" u="none" strike="noStrike" kern="1200" cap="none" spc="0" normalizeH="0" noProof="0" dirty="0" smtClean="0">
                <a:ln>
                  <a:noFill/>
                </a:ln>
                <a:solidFill>
                  <a:srgbClr val="FF0000"/>
                </a:solidFill>
                <a:effectLst/>
                <a:uLnTx/>
                <a:uFillTx/>
                <a:latin typeface="+mn-lt"/>
                <a:ea typeface="+mn-ea"/>
                <a:cs typeface="+mn-cs"/>
              </a:rPr>
              <a:t>each time the survey is administered</a:t>
            </a:r>
            <a:endParaRPr kumimoji="0" lang="en-US"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5C48DB9A-4E50-441E-921F-67392E781FFC}" type="slidenum">
              <a:rPr lang="en-US" smtClean="0"/>
              <a:t>19</a:t>
            </a:fld>
            <a:endParaRPr lang="en-US"/>
          </a:p>
        </p:txBody>
      </p:sp>
    </p:spTree>
    <p:extLst>
      <p:ext uri="{BB962C8B-B14F-4D97-AF65-F5344CB8AC3E}">
        <p14:creationId xmlns:p14="http://schemas.microsoft.com/office/powerpoint/2010/main" val="362688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u="sng" dirty="0" smtClean="0"/>
              <a:t>Agenda</a:t>
            </a:r>
            <a:endParaRPr lang="en-US" u="sng"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a:buFont typeface="Wingdings" panose="05000000000000000000" pitchFamily="2" charset="2"/>
              <a:buChar char="q"/>
            </a:pPr>
            <a:r>
              <a:rPr lang="en-US" sz="2000" dirty="0">
                <a:solidFill>
                  <a:schemeClr val="tx1">
                    <a:lumMod val="75000"/>
                    <a:lumOff val="25000"/>
                  </a:schemeClr>
                </a:solidFill>
                <a:latin typeface="Calibri" panose="020F0502020204030204" pitchFamily="34" charset="0"/>
              </a:rPr>
              <a:t>Efforts and responsibilities of the DoD Internal Information Collections (IIC) </a:t>
            </a:r>
            <a:r>
              <a:rPr lang="en-US" sz="2000" dirty="0" smtClean="0">
                <a:solidFill>
                  <a:schemeClr val="tx1">
                    <a:lumMod val="75000"/>
                    <a:lumOff val="25000"/>
                  </a:schemeClr>
                </a:solidFill>
                <a:latin typeface="Calibri" panose="020F0502020204030204" pitchFamily="34" charset="0"/>
              </a:rPr>
              <a:t>Program</a:t>
            </a:r>
          </a:p>
          <a:p>
            <a:pPr marL="0" indent="0">
              <a:buNone/>
            </a:pPr>
            <a:endParaRPr lang="en-US" sz="2000" dirty="0" smtClean="0">
              <a:solidFill>
                <a:schemeClr val="tx1">
                  <a:lumMod val="75000"/>
                  <a:lumOff val="25000"/>
                </a:schemeClr>
              </a:solidFill>
              <a:latin typeface="Calibri" panose="020F0502020204030204" pitchFamily="34" charset="0"/>
            </a:endParaRPr>
          </a:p>
          <a:p>
            <a:pPr>
              <a:buFont typeface="Wingdings" panose="05000000000000000000" pitchFamily="2" charset="2"/>
              <a:buChar char="q"/>
            </a:pPr>
            <a:r>
              <a:rPr lang="en-US" sz="2000" dirty="0" smtClean="0">
                <a:solidFill>
                  <a:schemeClr val="tx1">
                    <a:lumMod val="75000"/>
                    <a:lumOff val="25000"/>
                  </a:schemeClr>
                </a:solidFill>
                <a:latin typeface="Calibri" panose="020F0502020204030204" pitchFamily="34" charset="0"/>
              </a:rPr>
              <a:t>Information Collection &amp; RCS 101</a:t>
            </a:r>
          </a:p>
          <a:p>
            <a:pPr marL="0" indent="0">
              <a:buNone/>
            </a:pPr>
            <a:endParaRPr lang="en-US" sz="2000" dirty="0" smtClean="0">
              <a:solidFill>
                <a:schemeClr val="tx1">
                  <a:lumMod val="75000"/>
                  <a:lumOff val="25000"/>
                </a:schemeClr>
              </a:solidFill>
              <a:latin typeface="Calibri" panose="020F0502020204030204" pitchFamily="34" charset="0"/>
            </a:endParaRPr>
          </a:p>
          <a:p>
            <a:pPr>
              <a:buFont typeface="Wingdings" panose="05000000000000000000" pitchFamily="2" charset="2"/>
              <a:buChar char="q"/>
            </a:pPr>
            <a:r>
              <a:rPr lang="en-US" sz="2000" dirty="0">
                <a:solidFill>
                  <a:schemeClr val="tx1">
                    <a:lumMod val="75000"/>
                    <a:lumOff val="25000"/>
                  </a:schemeClr>
                </a:solidFill>
                <a:latin typeface="Calibri" panose="020F0502020204030204" pitchFamily="34" charset="0"/>
              </a:rPr>
              <a:t>The DoD IIC approval process/obtaining a report control symbol (RCS)</a:t>
            </a:r>
          </a:p>
          <a:p>
            <a:pPr marL="452628">
              <a:buFont typeface="Wingdings" panose="05000000000000000000" pitchFamily="2" charset="2"/>
              <a:buChar char="q"/>
            </a:pPr>
            <a:endParaRPr lang="en-US" sz="2000" dirty="0">
              <a:solidFill>
                <a:schemeClr val="tx1">
                  <a:lumMod val="75000"/>
                  <a:lumOff val="25000"/>
                </a:schemeClr>
              </a:solidFill>
              <a:latin typeface="Calibri" panose="020F0502020204030204" pitchFamily="34" charset="0"/>
            </a:endParaRPr>
          </a:p>
          <a:p>
            <a:pPr>
              <a:buFont typeface="Wingdings" panose="05000000000000000000" pitchFamily="2" charset="2"/>
              <a:buChar char="q"/>
            </a:pPr>
            <a:r>
              <a:rPr lang="en-US" sz="2000" dirty="0">
                <a:solidFill>
                  <a:schemeClr val="tx1">
                    <a:lumMod val="75000"/>
                    <a:lumOff val="25000"/>
                  </a:schemeClr>
                </a:solidFill>
                <a:latin typeface="Calibri" panose="020F0502020204030204" pitchFamily="34" charset="0"/>
              </a:rPr>
              <a:t>Revisions, extensions, collections prescribed in issuances, emergency approval procedures, and external collections</a:t>
            </a:r>
          </a:p>
          <a:p>
            <a:pPr>
              <a:buFont typeface="Wingdings" panose="05000000000000000000" pitchFamily="2" charset="2"/>
              <a:buChar char="q"/>
            </a:pPr>
            <a:endParaRPr lang="en-US" sz="2000" dirty="0">
              <a:solidFill>
                <a:schemeClr val="tx1">
                  <a:lumMod val="75000"/>
                  <a:lumOff val="25000"/>
                </a:schemeClr>
              </a:solidFill>
              <a:latin typeface="Calibri" panose="020F0502020204030204" pitchFamily="34" charset="0"/>
            </a:endParaRPr>
          </a:p>
          <a:p>
            <a:pPr>
              <a:buFont typeface="Wingdings" panose="05000000000000000000" pitchFamily="2" charset="2"/>
              <a:buChar char="q"/>
            </a:pPr>
            <a:r>
              <a:rPr lang="en-US" sz="2000" dirty="0" smtClean="0">
                <a:solidFill>
                  <a:schemeClr val="tx1">
                    <a:lumMod val="75000"/>
                    <a:lumOff val="25000"/>
                  </a:schemeClr>
                </a:solidFill>
                <a:latin typeface="Calibri" panose="020F0502020204030204" pitchFamily="34" charset="0"/>
              </a:rPr>
              <a:t>Current OIM Projects and Program Improvements</a:t>
            </a:r>
            <a:endParaRPr lang="en-US" sz="2000" dirty="0">
              <a:solidFill>
                <a:schemeClr val="tx1">
                  <a:lumMod val="75000"/>
                  <a:lumOff val="25000"/>
                </a:schemeClr>
              </a:solidFill>
              <a:latin typeface="Calibri" panose="020F0502020204030204" pitchFamily="34" charset="0"/>
            </a:endParaRPr>
          </a:p>
          <a:p>
            <a:pPr>
              <a:buFont typeface="Wingdings" panose="05000000000000000000" pitchFamily="2" charset="2"/>
              <a:buChar char="q"/>
            </a:pPr>
            <a:endParaRPr lang="en-US" sz="2000" dirty="0">
              <a:solidFill>
                <a:schemeClr val="tx1">
                  <a:lumMod val="75000"/>
                  <a:lumOff val="25000"/>
                </a:schemeClr>
              </a:solidFill>
              <a:latin typeface="Calibri" panose="020F0502020204030204" pitchFamily="34" charset="0"/>
            </a:endParaRPr>
          </a:p>
          <a:p>
            <a:pPr>
              <a:buFont typeface="Wingdings" panose="05000000000000000000" pitchFamily="2" charset="2"/>
              <a:buChar char="q"/>
            </a:pPr>
            <a:r>
              <a:rPr lang="en-US" sz="2000" dirty="0">
                <a:solidFill>
                  <a:schemeClr val="tx1">
                    <a:lumMod val="75000"/>
                    <a:lumOff val="25000"/>
                  </a:schemeClr>
                </a:solidFill>
                <a:latin typeface="Calibri" panose="020F0502020204030204" pitchFamily="34" charset="0"/>
              </a:rPr>
              <a:t>Announcements </a:t>
            </a:r>
            <a:r>
              <a:rPr lang="en-US" sz="2000" dirty="0" smtClean="0">
                <a:solidFill>
                  <a:schemeClr val="tx1">
                    <a:lumMod val="75000"/>
                    <a:lumOff val="25000"/>
                  </a:schemeClr>
                </a:solidFill>
                <a:latin typeface="Calibri" panose="020F0502020204030204" pitchFamily="34" charset="0"/>
              </a:rPr>
              <a:t>/ Future Trainings</a:t>
            </a:r>
            <a:endParaRPr lang="en-US" sz="2000" dirty="0">
              <a:solidFill>
                <a:schemeClr val="tx1">
                  <a:lumMod val="75000"/>
                  <a:lumOff val="25000"/>
                </a:schemeClr>
              </a:solidFill>
              <a:latin typeface="Calibri" panose="020F0502020204030204" pitchFamily="34" charset="0"/>
            </a:endParaRPr>
          </a:p>
          <a:p>
            <a:endParaRPr lang="en-US" dirty="0">
              <a:latin typeface="Calibri" panose="020F0502020204030204" pitchFamily="34" charset="0"/>
            </a:endParaRPr>
          </a:p>
          <a:p>
            <a:pPr algn="ctr">
              <a:buNone/>
            </a:pPr>
            <a:r>
              <a:rPr lang="en-US" b="1" i="1" dirty="0">
                <a:solidFill>
                  <a:schemeClr val="tx2">
                    <a:lumMod val="75000"/>
                  </a:schemeClr>
                </a:solidFill>
                <a:latin typeface="Calibri" panose="020F0502020204030204" pitchFamily="34" charset="0"/>
              </a:rPr>
              <a:t>Please sign in and take a class materials packet.  </a:t>
            </a:r>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2</a:t>
            </a:fld>
            <a:endParaRPr lang="en-US">
              <a:solidFill>
                <a:prstClr val="black">
                  <a:lumMod val="65000"/>
                  <a:lumOff val="35000"/>
                </a:prstClr>
              </a:solidFill>
            </a:endParaRPr>
          </a:p>
        </p:txBody>
      </p:sp>
    </p:spTree>
    <p:extLst>
      <p:ext uri="{BB962C8B-B14F-4D97-AF65-F5344CB8AC3E}">
        <p14:creationId xmlns:p14="http://schemas.microsoft.com/office/powerpoint/2010/main" val="1002072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Step 2: Example cost summary methodology statement</a:t>
            </a:r>
          </a:p>
        </p:txBody>
      </p:sp>
      <p:sp>
        <p:nvSpPr>
          <p:cNvPr id="3" name="Content Placeholder 2"/>
          <p:cNvSpPr>
            <a:spLocks noGrp="1"/>
          </p:cNvSpPr>
          <p:nvPr>
            <p:ph idx="1"/>
          </p:nvPr>
        </p:nvSpPr>
        <p:spPr>
          <a:xfrm>
            <a:off x="457200" y="1981200"/>
            <a:ext cx="8229600" cy="4525963"/>
          </a:xfrm>
        </p:spPr>
        <p:txBody>
          <a:bodyPr/>
          <a:lstStyle/>
          <a:p>
            <a:pPr marL="342900" lvl="1" indent="-342900">
              <a:buFont typeface="Arial" pitchFamily="34" charset="0"/>
              <a:buChar char="•"/>
            </a:pPr>
            <a:r>
              <a:rPr lang="en-US" sz="2400" dirty="0">
                <a:solidFill>
                  <a:schemeClr val="tx1">
                    <a:lumMod val="65000"/>
                    <a:lumOff val="35000"/>
                  </a:schemeClr>
                </a:solidFill>
                <a:latin typeface="Calibri" panose="020F0502020204030204" pitchFamily="34" charset="0"/>
              </a:rPr>
              <a:t>This survey will be administered to Army, Navy, Air Force, the OUSD(P&amp;R), and the OUSD(AT&amp;L) monthly and annually. We will survey 10 individuals in each responding DoD/OSD Component and it will take each individual approximately 30 minutes to complete the survey. The cost to the requesting Component to develop this survey is an initial contract cost of $1000.  Each time the survey is administered, the requesting Component incurs a $100 cost for postage and 1 hour of GS-14 level labor.   </a:t>
            </a:r>
          </a:p>
          <a:p>
            <a:endParaRPr lang="en-US" dirty="0"/>
          </a:p>
        </p:txBody>
      </p:sp>
      <p:cxnSp>
        <p:nvCxnSpPr>
          <p:cNvPr id="4" name="Straight Connector 3"/>
          <p:cNvCxnSpPr/>
          <p:nvPr/>
        </p:nvCxnSpPr>
        <p:spPr>
          <a:xfrm>
            <a:off x="0" y="1676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48DB9A-4E50-441E-921F-67392E781FFC}" type="slidenum">
              <a:rPr lang="en-US" smtClean="0"/>
              <a:t>20</a:t>
            </a:fld>
            <a:endParaRPr lang="en-US"/>
          </a:p>
        </p:txBody>
      </p:sp>
    </p:spTree>
    <p:extLst>
      <p:ext uri="{BB962C8B-B14F-4D97-AF65-F5344CB8AC3E}">
        <p14:creationId xmlns:p14="http://schemas.microsoft.com/office/powerpoint/2010/main" val="1586089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4800" dirty="0" smtClean="0"/>
              <a:t>Completing DD Form 2936</a:t>
            </a:r>
            <a:endParaRPr lang="en-US" sz="4800" dirty="0"/>
          </a:p>
        </p:txBody>
      </p:sp>
      <p:sp>
        <p:nvSpPr>
          <p:cNvPr id="3" name="Content Placeholder 2"/>
          <p:cNvSpPr>
            <a:spLocks noGrp="1"/>
          </p:cNvSpPr>
          <p:nvPr>
            <p:ph idx="1"/>
          </p:nvPr>
        </p:nvSpPr>
        <p:spPr>
          <a:xfrm>
            <a:off x="457200" y="1905000"/>
            <a:ext cx="8229600" cy="4525963"/>
          </a:xfrm>
        </p:spPr>
        <p:txBody>
          <a:bodyPr>
            <a:normAutofit fontScale="85000" lnSpcReduction="20000"/>
          </a:bodyPr>
          <a:lstStyle/>
          <a:p>
            <a:pPr marL="624078" indent="-514350">
              <a:buSzPct val="100000"/>
              <a:buFont typeface="+mj-lt"/>
              <a:buAutoNum type="arabicPeriod"/>
            </a:pPr>
            <a:r>
              <a:rPr lang="en-US" u="sng" dirty="0">
                <a:solidFill>
                  <a:schemeClr val="tx1">
                    <a:lumMod val="65000"/>
                    <a:lumOff val="35000"/>
                  </a:schemeClr>
                </a:solidFill>
                <a:latin typeface="Calibri" panose="020F0502020204030204" pitchFamily="34" charset="0"/>
              </a:rPr>
              <a:t>CLASSIFICATION OF INFORMATION COLLECTION</a:t>
            </a:r>
            <a:r>
              <a:rPr lang="en-US" dirty="0">
                <a:solidFill>
                  <a:schemeClr val="tx1">
                    <a:lumMod val="65000"/>
                    <a:lumOff val="35000"/>
                  </a:schemeClr>
                </a:solidFill>
                <a:latin typeface="Calibri" panose="020F0502020204030204" pitchFamily="34" charset="0"/>
              </a:rPr>
              <a:t>: As stated.</a:t>
            </a:r>
          </a:p>
          <a:p>
            <a:pPr marL="109728" indent="0">
              <a:buNone/>
            </a:pPr>
            <a:endParaRPr lang="en-US" dirty="0">
              <a:solidFill>
                <a:schemeClr val="tx1">
                  <a:lumMod val="65000"/>
                  <a:lumOff val="35000"/>
                </a:schemeClr>
              </a:solidFill>
              <a:latin typeface="Calibri" panose="020F0502020204030204" pitchFamily="34" charset="0"/>
            </a:endParaRPr>
          </a:p>
          <a:p>
            <a:pPr marL="624078" indent="-514350">
              <a:buSzPct val="100000"/>
              <a:buFont typeface="+mj-lt"/>
              <a:buAutoNum type="arabicPeriod" startAt="2"/>
            </a:pPr>
            <a:r>
              <a:rPr lang="en-US" u="sng" dirty="0">
                <a:solidFill>
                  <a:schemeClr val="tx1">
                    <a:lumMod val="65000"/>
                    <a:lumOff val="35000"/>
                  </a:schemeClr>
                </a:solidFill>
                <a:latin typeface="Calibri" panose="020F0502020204030204" pitchFamily="34" charset="0"/>
              </a:rPr>
              <a:t>DATE OF REQUEST</a:t>
            </a:r>
            <a:r>
              <a:rPr lang="en-US" dirty="0">
                <a:solidFill>
                  <a:schemeClr val="tx1">
                    <a:lumMod val="65000"/>
                    <a:lumOff val="35000"/>
                  </a:schemeClr>
                </a:solidFill>
                <a:latin typeface="Calibri" panose="020F0502020204030204" pitchFamily="34" charset="0"/>
              </a:rPr>
              <a:t>:  Enter the date the DD Form 2936 is drafted. </a:t>
            </a:r>
          </a:p>
          <a:p>
            <a:pPr marL="109728" indent="0">
              <a:buNone/>
            </a:pPr>
            <a:endParaRPr lang="en-US" dirty="0">
              <a:solidFill>
                <a:schemeClr val="tx1">
                  <a:lumMod val="65000"/>
                  <a:lumOff val="35000"/>
                </a:schemeClr>
              </a:solidFill>
              <a:latin typeface="Calibri" panose="020F0502020204030204" pitchFamily="34" charset="0"/>
            </a:endParaRPr>
          </a:p>
          <a:p>
            <a:pPr marL="624078" indent="-514350">
              <a:buSzPct val="100000"/>
              <a:buFont typeface="+mj-lt"/>
              <a:buAutoNum type="arabicPeriod" startAt="3"/>
            </a:pPr>
            <a:r>
              <a:rPr lang="en-US" u="sng" dirty="0">
                <a:solidFill>
                  <a:schemeClr val="tx1">
                    <a:lumMod val="65000"/>
                    <a:lumOff val="35000"/>
                  </a:schemeClr>
                </a:solidFill>
                <a:latin typeface="Calibri" panose="020F0502020204030204" pitchFamily="34" charset="0"/>
              </a:rPr>
              <a:t>TYPE OF REQUEST</a:t>
            </a:r>
            <a:r>
              <a:rPr lang="en-US" dirty="0">
                <a:solidFill>
                  <a:schemeClr val="tx1">
                    <a:lumMod val="65000"/>
                    <a:lumOff val="35000"/>
                  </a:schemeClr>
                </a:solidFill>
                <a:latin typeface="Calibri" panose="020F0502020204030204" pitchFamily="34" charset="0"/>
              </a:rPr>
              <a:t>: </a:t>
            </a:r>
            <a:r>
              <a:rPr lang="en-US" dirty="0" smtClean="0">
                <a:solidFill>
                  <a:schemeClr val="tx1">
                    <a:lumMod val="65000"/>
                    <a:lumOff val="35000"/>
                  </a:schemeClr>
                </a:solidFill>
                <a:latin typeface="Calibri" panose="020F0502020204030204" pitchFamily="34" charset="0"/>
              </a:rPr>
              <a:t>Select the type of collection approval you are seeking (differences between these choices will be explained later)</a:t>
            </a:r>
          </a:p>
          <a:p>
            <a:pPr marL="109728" indent="0">
              <a:buSzPct val="100000"/>
              <a:buNone/>
            </a:pPr>
            <a:endParaRPr lang="en-US" dirty="0">
              <a:solidFill>
                <a:schemeClr val="tx1">
                  <a:lumMod val="65000"/>
                  <a:lumOff val="35000"/>
                </a:schemeClr>
              </a:solidFill>
              <a:latin typeface="Calibri" panose="020F0502020204030204" pitchFamily="34" charset="0"/>
            </a:endParaRPr>
          </a:p>
          <a:p>
            <a:pPr marL="624078" indent="-514350">
              <a:buSzPct val="100000"/>
              <a:buFont typeface="+mj-lt"/>
              <a:buAutoNum type="arabicPeriod" startAt="4"/>
            </a:pPr>
            <a:r>
              <a:rPr lang="en-US" u="sng" dirty="0">
                <a:solidFill>
                  <a:schemeClr val="tx1">
                    <a:lumMod val="65000"/>
                    <a:lumOff val="35000"/>
                  </a:schemeClr>
                </a:solidFill>
                <a:latin typeface="Calibri" panose="020F0502020204030204" pitchFamily="34" charset="0"/>
              </a:rPr>
              <a:t>PRESCRIBING DOCUMENTS</a:t>
            </a:r>
            <a:r>
              <a:rPr lang="en-US" dirty="0">
                <a:solidFill>
                  <a:schemeClr val="tx1">
                    <a:lumMod val="65000"/>
                    <a:lumOff val="35000"/>
                  </a:schemeClr>
                </a:solidFill>
                <a:latin typeface="Calibri" panose="020F0502020204030204" pitchFamily="34" charset="0"/>
              </a:rPr>
              <a:t>:  As stated.  The justification statement (see section 6 below) may serve as the prescribing document. </a:t>
            </a:r>
          </a:p>
          <a:p>
            <a:pPr marL="109728" indent="0">
              <a:buNone/>
            </a:pPr>
            <a:endParaRPr lang="en-US" dirty="0">
              <a:solidFill>
                <a:schemeClr val="tx1">
                  <a:lumMod val="65000"/>
                  <a:lumOff val="35000"/>
                </a:schemeClr>
              </a:solidFill>
              <a:latin typeface="Calibri" panose="020F0502020204030204" pitchFamily="34" charset="0"/>
            </a:endParaRPr>
          </a:p>
          <a:p>
            <a:pPr marL="624078" indent="-514350">
              <a:buSzPct val="100000"/>
              <a:buFont typeface="+mj-lt"/>
              <a:buAutoNum type="arabicPeriod" startAt="5"/>
            </a:pPr>
            <a:r>
              <a:rPr lang="en-US" u="sng" dirty="0">
                <a:solidFill>
                  <a:schemeClr val="tx1">
                    <a:lumMod val="65000"/>
                    <a:lumOff val="35000"/>
                  </a:schemeClr>
                </a:solidFill>
                <a:latin typeface="Calibri" panose="020F0502020204030204" pitchFamily="34" charset="0"/>
              </a:rPr>
              <a:t>INFORMATION COLLECTION DATA</a:t>
            </a:r>
            <a:r>
              <a:rPr lang="en-US" dirty="0">
                <a:solidFill>
                  <a:schemeClr val="tx1">
                    <a:lumMod val="65000"/>
                    <a:lumOff val="35000"/>
                  </a:schemeClr>
                </a:solidFill>
                <a:latin typeface="Calibri" panose="020F0502020204030204" pitchFamily="34" charset="0"/>
              </a:rPr>
              <a:t>:  Sections 5a, 5c, and 5f are populated by the DoD Cost Guidance Website.  Complete all other sections of the DD Form 2936 as stated. </a:t>
            </a:r>
            <a:br>
              <a:rPr lang="en-US" dirty="0">
                <a:solidFill>
                  <a:schemeClr val="tx1">
                    <a:lumMod val="65000"/>
                    <a:lumOff val="35000"/>
                  </a:schemeClr>
                </a:solidFill>
                <a:latin typeface="Calibri" panose="020F0502020204030204" pitchFamily="34" charset="0"/>
              </a:rPr>
            </a:br>
            <a:r>
              <a:rPr lang="en-US" dirty="0"/>
              <a:t/>
            </a:r>
            <a:br>
              <a:rPr lang="en-US" dirty="0"/>
            </a:br>
            <a:endParaRPr lang="en-US" dirty="0"/>
          </a:p>
          <a:p>
            <a:endParaRPr lang="en-US" dirty="0"/>
          </a:p>
        </p:txBody>
      </p:sp>
      <p:cxnSp>
        <p:nvCxnSpPr>
          <p:cNvPr id="4" name="Straight Connector 3"/>
          <p:cNvCxnSpPr/>
          <p:nvPr/>
        </p:nvCxnSpPr>
        <p:spPr>
          <a:xfrm>
            <a:off x="0" y="15240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48DB9A-4E50-441E-921F-67392E781FFC}" type="slidenum">
              <a:rPr lang="en-US" smtClean="0"/>
              <a:t>21</a:t>
            </a:fld>
            <a:endParaRPr lang="en-US"/>
          </a:p>
        </p:txBody>
      </p:sp>
    </p:spTree>
    <p:extLst>
      <p:ext uri="{BB962C8B-B14F-4D97-AF65-F5344CB8AC3E}">
        <p14:creationId xmlns:p14="http://schemas.microsoft.com/office/powerpoint/2010/main" val="2553496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sz="4800" dirty="0">
                <a:solidFill>
                  <a:srgbClr val="2F5897"/>
                </a:solidFill>
              </a:rPr>
              <a:t>Completing DD Form 2936</a:t>
            </a:r>
            <a:endParaRPr lang="en-US" dirty="0"/>
          </a:p>
        </p:txBody>
      </p:sp>
      <p:sp>
        <p:nvSpPr>
          <p:cNvPr id="3" name="Content Placeholder 2"/>
          <p:cNvSpPr>
            <a:spLocks noGrp="1"/>
          </p:cNvSpPr>
          <p:nvPr>
            <p:ph idx="1"/>
          </p:nvPr>
        </p:nvSpPr>
        <p:spPr>
          <a:xfrm>
            <a:off x="457200" y="1676400"/>
            <a:ext cx="8229600" cy="5105400"/>
          </a:xfrm>
        </p:spPr>
        <p:txBody>
          <a:bodyPr>
            <a:normAutofit fontScale="77500" lnSpcReduction="20000"/>
          </a:bodyPr>
          <a:lstStyle/>
          <a:p>
            <a:pPr marL="624078" indent="-514350">
              <a:buSzPct val="100000"/>
              <a:buFont typeface="+mj-lt"/>
              <a:buAutoNum type="arabicPeriod" startAt="6"/>
            </a:pPr>
            <a:r>
              <a:rPr lang="en-US" u="sng" dirty="0">
                <a:solidFill>
                  <a:schemeClr val="tx1">
                    <a:lumMod val="65000"/>
                    <a:lumOff val="35000"/>
                  </a:schemeClr>
                </a:solidFill>
                <a:latin typeface="Calibri" panose="020F0502020204030204" pitchFamily="34" charset="0"/>
              </a:rPr>
              <a:t>JUSTIFICATION STATEMENT</a:t>
            </a:r>
            <a:r>
              <a:rPr lang="en-US" dirty="0">
                <a:solidFill>
                  <a:schemeClr val="tx1">
                    <a:lumMod val="65000"/>
                    <a:lumOff val="35000"/>
                  </a:schemeClr>
                </a:solidFill>
                <a:latin typeface="Calibri" panose="020F0502020204030204" pitchFamily="34" charset="0"/>
              </a:rPr>
              <a:t>:  A justification statement must include: </a:t>
            </a:r>
          </a:p>
          <a:p>
            <a:pPr marL="109728" indent="0">
              <a:buNone/>
            </a:pPr>
            <a:endParaRPr lang="en-US" dirty="0">
              <a:solidFill>
                <a:schemeClr val="tx1">
                  <a:lumMod val="65000"/>
                  <a:lumOff val="35000"/>
                </a:schemeClr>
              </a:solidFill>
              <a:latin typeface="Calibri" panose="020F0502020204030204" pitchFamily="34" charset="0"/>
            </a:endParaRPr>
          </a:p>
          <a:p>
            <a:pPr lvl="1"/>
            <a:r>
              <a:rPr lang="en-US" sz="1800" dirty="0">
                <a:solidFill>
                  <a:schemeClr val="tx1">
                    <a:lumMod val="65000"/>
                    <a:lumOff val="35000"/>
                  </a:schemeClr>
                </a:solidFill>
                <a:latin typeface="Calibri" panose="020F0502020204030204" pitchFamily="34" charset="0"/>
              </a:rPr>
              <a:t>A detailed description of how the information will be used, by whom and the purpose. Does the information collection involve the use of technological collection techniques? </a:t>
            </a:r>
          </a:p>
          <a:p>
            <a:pPr marL="393192" lvl="1" indent="0">
              <a:buNone/>
            </a:pPr>
            <a:endParaRPr lang="en-US" sz="1800" dirty="0">
              <a:solidFill>
                <a:schemeClr val="tx1">
                  <a:lumMod val="65000"/>
                  <a:lumOff val="35000"/>
                </a:schemeClr>
              </a:solidFill>
              <a:latin typeface="Calibri" panose="020F0502020204030204" pitchFamily="34" charset="0"/>
            </a:endParaRPr>
          </a:p>
          <a:p>
            <a:pPr lvl="1"/>
            <a:r>
              <a:rPr lang="en-US" sz="1800" dirty="0">
                <a:solidFill>
                  <a:schemeClr val="tx1">
                    <a:lumMod val="65000"/>
                    <a:lumOff val="35000"/>
                  </a:schemeClr>
                </a:solidFill>
                <a:latin typeface="Calibri" panose="020F0502020204030204" pitchFamily="34" charset="0"/>
              </a:rPr>
              <a:t>A description of efforts made to reduce the burden and cost on the respondents and a list of risks or penalties associated with not having the information collection request approved. </a:t>
            </a:r>
          </a:p>
          <a:p>
            <a:pPr marL="393192" lvl="1" indent="0">
              <a:buNone/>
            </a:pPr>
            <a:endParaRPr lang="en-US" sz="1800" dirty="0">
              <a:solidFill>
                <a:schemeClr val="tx1">
                  <a:lumMod val="65000"/>
                  <a:lumOff val="35000"/>
                </a:schemeClr>
              </a:solidFill>
              <a:latin typeface="Calibri" panose="020F0502020204030204" pitchFamily="34" charset="0"/>
            </a:endParaRPr>
          </a:p>
          <a:p>
            <a:pPr lvl="1"/>
            <a:r>
              <a:rPr lang="en-US" sz="1800" dirty="0">
                <a:solidFill>
                  <a:schemeClr val="tx1">
                    <a:lumMod val="65000"/>
                    <a:lumOff val="35000"/>
                  </a:schemeClr>
                </a:solidFill>
                <a:latin typeface="Calibri" panose="020F0502020204030204" pitchFamily="34" charset="0"/>
              </a:rPr>
              <a:t>If the information collection is a survey, attach the package sent to the Defense Manpower and Data Center (DMDC) to include the DMDC “supporting statement.”</a:t>
            </a:r>
          </a:p>
          <a:p>
            <a:pPr marL="393192" lvl="1" indent="0">
              <a:buNone/>
            </a:pPr>
            <a:endParaRPr lang="en-US" sz="1800" dirty="0">
              <a:solidFill>
                <a:schemeClr val="tx1">
                  <a:lumMod val="65000"/>
                  <a:lumOff val="35000"/>
                </a:schemeClr>
              </a:solidFill>
              <a:latin typeface="Calibri" panose="020F0502020204030204" pitchFamily="34" charset="0"/>
            </a:endParaRPr>
          </a:p>
          <a:p>
            <a:pPr lvl="1"/>
            <a:r>
              <a:rPr lang="en-US" sz="1800" dirty="0">
                <a:solidFill>
                  <a:schemeClr val="tx1">
                    <a:lumMod val="65000"/>
                    <a:lumOff val="35000"/>
                  </a:schemeClr>
                </a:solidFill>
                <a:latin typeface="Calibri" panose="020F0502020204030204" pitchFamily="34" charset="0"/>
              </a:rPr>
              <a:t>If the internal information collection is also a collection of information from the public, attach the justification statement submitted with the Office of Management and Budget (OMB) Form 83-I. </a:t>
            </a:r>
          </a:p>
          <a:p>
            <a:pPr lvl="1"/>
            <a:endParaRPr lang="en-US" dirty="0">
              <a:solidFill>
                <a:schemeClr val="tx1">
                  <a:lumMod val="65000"/>
                  <a:lumOff val="35000"/>
                </a:schemeClr>
              </a:solidFill>
              <a:latin typeface="Calibri" panose="020F0502020204030204" pitchFamily="34" charset="0"/>
            </a:endParaRPr>
          </a:p>
          <a:p>
            <a:pPr marL="624078" indent="-514350">
              <a:buSzPct val="100000"/>
              <a:buFont typeface="+mj-lt"/>
              <a:buAutoNum type="arabicPeriod" startAt="7"/>
            </a:pPr>
            <a:r>
              <a:rPr lang="en-US" u="sng" dirty="0">
                <a:solidFill>
                  <a:schemeClr val="tx1">
                    <a:lumMod val="65000"/>
                    <a:lumOff val="35000"/>
                  </a:schemeClr>
                </a:solidFill>
                <a:latin typeface="Calibri" panose="020F0502020204030204" pitchFamily="34" charset="0"/>
              </a:rPr>
              <a:t>REQUESTING COMPONENT ORGANIZATION NAME AND DIRECTORATE</a:t>
            </a:r>
            <a:r>
              <a:rPr lang="en-US" dirty="0">
                <a:solidFill>
                  <a:schemeClr val="tx1">
                    <a:lumMod val="65000"/>
                    <a:lumOff val="35000"/>
                  </a:schemeClr>
                </a:solidFill>
                <a:latin typeface="Calibri" panose="020F0502020204030204" pitchFamily="34" charset="0"/>
              </a:rPr>
              <a:t>: Partly populated by the DoD Cost Guidance Website.  Add your directorate. </a:t>
            </a:r>
          </a:p>
          <a:p>
            <a:pPr marL="109728" indent="0">
              <a:buSzPct val="100000"/>
              <a:buNone/>
            </a:pPr>
            <a:endParaRPr lang="en-US" dirty="0">
              <a:solidFill>
                <a:schemeClr val="tx1">
                  <a:lumMod val="65000"/>
                  <a:lumOff val="35000"/>
                </a:schemeClr>
              </a:solidFill>
              <a:latin typeface="Calibri" panose="020F0502020204030204" pitchFamily="34" charset="0"/>
            </a:endParaRPr>
          </a:p>
          <a:p>
            <a:pPr marL="624078" indent="-514350">
              <a:buSzPct val="100000"/>
              <a:buFont typeface="+mj-lt"/>
              <a:buAutoNum type="arabicPeriod" startAt="8"/>
            </a:pPr>
            <a:r>
              <a:rPr lang="en-US" u="sng" dirty="0">
                <a:solidFill>
                  <a:schemeClr val="tx1">
                    <a:lumMod val="65000"/>
                    <a:lumOff val="35000"/>
                  </a:schemeClr>
                </a:solidFill>
                <a:latin typeface="Calibri" panose="020F0502020204030204" pitchFamily="34" charset="0"/>
              </a:rPr>
              <a:t>ACTION OFFICER CONTACT INFORMATION</a:t>
            </a:r>
            <a:r>
              <a:rPr lang="en-US" dirty="0">
                <a:solidFill>
                  <a:schemeClr val="tx1">
                    <a:lumMod val="65000"/>
                    <a:lumOff val="35000"/>
                  </a:schemeClr>
                </a:solidFill>
                <a:latin typeface="Calibri" panose="020F0502020204030204" pitchFamily="34" charset="0"/>
              </a:rPr>
              <a:t>:  Contact information for the action officer completing the DD Form 2936.  You may list a Defense contractor </a:t>
            </a:r>
            <a:r>
              <a:rPr lang="en-US" dirty="0" smtClean="0">
                <a:solidFill>
                  <a:schemeClr val="tx1">
                    <a:lumMod val="65000"/>
                    <a:lumOff val="35000"/>
                  </a:schemeClr>
                </a:solidFill>
                <a:latin typeface="Calibri" panose="020F0502020204030204" pitchFamily="34" charset="0"/>
              </a:rPr>
              <a:t>with </a:t>
            </a:r>
            <a:r>
              <a:rPr lang="en-US" dirty="0">
                <a:solidFill>
                  <a:schemeClr val="tx1">
                    <a:lumMod val="65000"/>
                    <a:lumOff val="35000"/>
                  </a:schemeClr>
                </a:solidFill>
                <a:latin typeface="Calibri" panose="020F0502020204030204" pitchFamily="34" charset="0"/>
              </a:rPr>
              <a:t>a valid DoD email address. </a:t>
            </a:r>
          </a:p>
          <a:p>
            <a:endParaRPr lang="en-US" dirty="0"/>
          </a:p>
        </p:txBody>
      </p:sp>
      <p:cxnSp>
        <p:nvCxnSpPr>
          <p:cNvPr id="4" name="Straight Connector 3"/>
          <p:cNvCxnSpPr/>
          <p:nvPr/>
        </p:nvCxnSpPr>
        <p:spPr>
          <a:xfrm>
            <a:off x="0" y="13716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48DB9A-4E50-441E-921F-67392E781FFC}" type="slidenum">
              <a:rPr lang="en-US" smtClean="0"/>
              <a:t>22</a:t>
            </a:fld>
            <a:endParaRPr lang="en-US"/>
          </a:p>
        </p:txBody>
      </p:sp>
    </p:spTree>
    <p:extLst>
      <p:ext uri="{BB962C8B-B14F-4D97-AF65-F5344CB8AC3E}">
        <p14:creationId xmlns:p14="http://schemas.microsoft.com/office/powerpoint/2010/main" val="1284372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sz="4800" dirty="0">
                <a:solidFill>
                  <a:srgbClr val="2F5897"/>
                </a:solidFill>
              </a:rPr>
              <a:t>Completing DD Form 2936</a:t>
            </a:r>
            <a:endParaRPr lang="en-US" dirty="0"/>
          </a:p>
        </p:txBody>
      </p:sp>
      <p:sp>
        <p:nvSpPr>
          <p:cNvPr id="3" name="Content Placeholder 2"/>
          <p:cNvSpPr>
            <a:spLocks noGrp="1"/>
          </p:cNvSpPr>
          <p:nvPr>
            <p:ph idx="1"/>
          </p:nvPr>
        </p:nvSpPr>
        <p:spPr>
          <a:xfrm>
            <a:off x="457200" y="1447800"/>
            <a:ext cx="8229600" cy="4953000"/>
          </a:xfrm>
        </p:spPr>
        <p:txBody>
          <a:bodyPr>
            <a:normAutofit fontScale="47500" lnSpcReduction="20000"/>
          </a:bodyPr>
          <a:lstStyle/>
          <a:p>
            <a:pPr marL="624078" indent="-514350">
              <a:buSzPct val="100000"/>
              <a:buFont typeface="+mj-lt"/>
              <a:buAutoNum type="arabicPeriod" startAt="9"/>
            </a:pPr>
            <a:r>
              <a:rPr lang="en-US" sz="3800" u="sng" dirty="0">
                <a:solidFill>
                  <a:schemeClr val="tx1">
                    <a:lumMod val="65000"/>
                    <a:lumOff val="35000"/>
                  </a:schemeClr>
                </a:solidFill>
                <a:latin typeface="Calibri" panose="020F0502020204030204" pitchFamily="34" charset="0"/>
              </a:rPr>
              <a:t>REQUESTING COMPONENT OFFICIAL</a:t>
            </a:r>
            <a:r>
              <a:rPr lang="en-US" sz="3800" dirty="0">
                <a:solidFill>
                  <a:schemeClr val="tx1">
                    <a:lumMod val="65000"/>
                    <a:lumOff val="35000"/>
                  </a:schemeClr>
                </a:solidFill>
                <a:latin typeface="Calibri" panose="020F0502020204030204" pitchFamily="34" charset="0"/>
              </a:rPr>
              <a:t>:  Have the DD Form 2936 signed by your Senior Executive Service member (not necessary if coordinating via the DoD issuance </a:t>
            </a:r>
            <a:r>
              <a:rPr lang="en-US" sz="3800" dirty="0" smtClean="0">
                <a:solidFill>
                  <a:schemeClr val="tx1">
                    <a:lumMod val="65000"/>
                    <a:lumOff val="35000"/>
                  </a:schemeClr>
                </a:solidFill>
                <a:latin typeface="Calibri" panose="020F0502020204030204" pitchFamily="34" charset="0"/>
              </a:rPr>
              <a:t>process and is dependent on cost threshold).</a:t>
            </a:r>
            <a:r>
              <a:rPr lang="en-US" sz="3800" dirty="0">
                <a:solidFill>
                  <a:schemeClr val="tx1">
                    <a:lumMod val="65000"/>
                    <a:lumOff val="35000"/>
                  </a:schemeClr>
                </a:solidFill>
                <a:latin typeface="Calibri" panose="020F0502020204030204" pitchFamily="34" charset="0"/>
              </a:rPr>
              <a:t>  </a:t>
            </a:r>
          </a:p>
          <a:p>
            <a:pPr marL="624078" indent="-514350">
              <a:buSzPct val="100000"/>
              <a:buFont typeface="+mj-lt"/>
              <a:buAutoNum type="arabicPeriod" startAt="9"/>
            </a:pPr>
            <a:endParaRPr lang="en-US" sz="3800" dirty="0">
              <a:solidFill>
                <a:schemeClr val="tx1">
                  <a:lumMod val="65000"/>
                  <a:lumOff val="35000"/>
                </a:schemeClr>
              </a:solidFill>
              <a:latin typeface="Calibri" panose="020F0502020204030204" pitchFamily="34" charset="0"/>
            </a:endParaRPr>
          </a:p>
          <a:p>
            <a:pPr marL="624078" indent="-514350">
              <a:buSzPct val="100000"/>
              <a:buFont typeface="+mj-lt"/>
              <a:buAutoNum type="arabicPeriod" startAt="9"/>
            </a:pPr>
            <a:r>
              <a:rPr lang="en-US" sz="3800" u="sng" dirty="0">
                <a:solidFill>
                  <a:schemeClr val="tx1">
                    <a:lumMod val="65000"/>
                    <a:lumOff val="35000"/>
                  </a:schemeClr>
                </a:solidFill>
                <a:latin typeface="Calibri" panose="020F0502020204030204" pitchFamily="34" charset="0"/>
              </a:rPr>
              <a:t>ESTIMATED COST OF INFORMATION COLLECTION</a:t>
            </a:r>
            <a:r>
              <a:rPr lang="en-US" sz="3800" dirty="0">
                <a:solidFill>
                  <a:schemeClr val="tx1">
                    <a:lumMod val="65000"/>
                    <a:lumOff val="35000"/>
                  </a:schemeClr>
                </a:solidFill>
                <a:latin typeface="Calibri" panose="020F0502020204030204" pitchFamily="34" charset="0"/>
              </a:rPr>
              <a:t>:  Populated by the DoD Cost Guidance Website. </a:t>
            </a:r>
          </a:p>
          <a:p>
            <a:pPr marL="624078" indent="-514350">
              <a:buSzPct val="100000"/>
              <a:buFont typeface="+mj-lt"/>
              <a:buAutoNum type="arabicPeriod" startAt="9"/>
            </a:pPr>
            <a:endParaRPr lang="en-US" sz="3800" dirty="0">
              <a:solidFill>
                <a:schemeClr val="tx1">
                  <a:lumMod val="65000"/>
                  <a:lumOff val="35000"/>
                </a:schemeClr>
              </a:solidFill>
              <a:latin typeface="Calibri" panose="020F0502020204030204" pitchFamily="34" charset="0"/>
            </a:endParaRPr>
          </a:p>
          <a:p>
            <a:pPr marL="624078" indent="-514350">
              <a:buSzPct val="100000"/>
              <a:buFont typeface="+mj-lt"/>
              <a:buAutoNum type="arabicPeriod" startAt="9"/>
            </a:pPr>
            <a:r>
              <a:rPr lang="en-US" sz="3800" u="sng" dirty="0">
                <a:solidFill>
                  <a:schemeClr val="tx1">
                    <a:lumMod val="65000"/>
                    <a:lumOff val="35000"/>
                  </a:schemeClr>
                </a:solidFill>
                <a:latin typeface="Calibri" panose="020F0502020204030204" pitchFamily="34" charset="0"/>
              </a:rPr>
              <a:t>COORDINATION</a:t>
            </a:r>
            <a:r>
              <a:rPr lang="en-US" sz="3800" dirty="0">
                <a:solidFill>
                  <a:schemeClr val="tx1">
                    <a:lumMod val="65000"/>
                    <a:lumOff val="35000"/>
                  </a:schemeClr>
                </a:solidFill>
                <a:latin typeface="Calibri" panose="020F0502020204030204" pitchFamily="34" charset="0"/>
              </a:rPr>
              <a:t>:  Select the applicable mandatory coordination.  Signature and date signed are to be completed by the mandatory coordinators.</a:t>
            </a:r>
          </a:p>
          <a:p>
            <a:pPr marL="624078" indent="-514350">
              <a:buSzPct val="100000"/>
              <a:buFont typeface="+mj-lt"/>
              <a:buAutoNum type="arabicPeriod" startAt="9"/>
            </a:pPr>
            <a:endParaRPr lang="en-US" sz="3800" dirty="0">
              <a:solidFill>
                <a:schemeClr val="tx1">
                  <a:lumMod val="65000"/>
                  <a:lumOff val="35000"/>
                </a:schemeClr>
              </a:solidFill>
              <a:latin typeface="Calibri" panose="020F0502020204030204" pitchFamily="34" charset="0"/>
            </a:endParaRPr>
          </a:p>
          <a:p>
            <a:pPr marL="624078" indent="-514350">
              <a:buSzPct val="100000"/>
              <a:buFont typeface="+mj-lt"/>
              <a:buAutoNum type="arabicPeriod" startAt="9"/>
            </a:pPr>
            <a:r>
              <a:rPr lang="en-US" sz="3800" u="sng" dirty="0">
                <a:solidFill>
                  <a:schemeClr val="tx1">
                    <a:lumMod val="65000"/>
                    <a:lumOff val="35000"/>
                  </a:schemeClr>
                </a:solidFill>
                <a:latin typeface="Calibri" panose="020F0502020204030204" pitchFamily="34" charset="0"/>
              </a:rPr>
              <a:t>RESPONDENT(S) COORDINATION</a:t>
            </a:r>
            <a:r>
              <a:rPr lang="en-US" sz="3800" dirty="0">
                <a:solidFill>
                  <a:schemeClr val="tx1">
                    <a:lumMod val="65000"/>
                    <a:lumOff val="35000"/>
                  </a:schemeClr>
                </a:solidFill>
                <a:latin typeface="Calibri" panose="020F0502020204030204" pitchFamily="34" charset="0"/>
              </a:rPr>
              <a:t>:  This section and the second page of the DD Form 2936 is populated by the DoD Cost Guidance Website. </a:t>
            </a:r>
          </a:p>
          <a:p>
            <a:pPr marL="624078" indent="-514350">
              <a:buSzPct val="100000"/>
              <a:buFont typeface="+mj-lt"/>
              <a:buAutoNum type="arabicPeriod" startAt="9"/>
            </a:pPr>
            <a:endParaRPr lang="en-US" sz="3800" dirty="0">
              <a:solidFill>
                <a:schemeClr val="tx1">
                  <a:lumMod val="65000"/>
                  <a:lumOff val="35000"/>
                </a:schemeClr>
              </a:solidFill>
              <a:latin typeface="Calibri" panose="020F0502020204030204" pitchFamily="34" charset="0"/>
            </a:endParaRPr>
          </a:p>
          <a:p>
            <a:pPr marL="624078" indent="-514350">
              <a:buSzPct val="100000"/>
              <a:buFont typeface="+mj-lt"/>
              <a:buAutoNum type="arabicPeriod" startAt="9"/>
            </a:pPr>
            <a:r>
              <a:rPr lang="en-US" sz="3800" u="sng" dirty="0">
                <a:solidFill>
                  <a:schemeClr val="tx1">
                    <a:lumMod val="65000"/>
                    <a:lumOff val="35000"/>
                  </a:schemeClr>
                </a:solidFill>
                <a:latin typeface="Calibri" panose="020F0502020204030204" pitchFamily="34" charset="0"/>
              </a:rPr>
              <a:t>DoD COMPONENT INFORMATION MANAGEMENT CONTROL OFFICER (IMCO)</a:t>
            </a:r>
            <a:r>
              <a:rPr lang="en-US" sz="3800" dirty="0">
                <a:solidFill>
                  <a:schemeClr val="tx1">
                    <a:lumMod val="65000"/>
                    <a:lumOff val="35000"/>
                  </a:schemeClr>
                </a:solidFill>
                <a:latin typeface="Calibri" panose="020F0502020204030204" pitchFamily="34" charset="0"/>
              </a:rPr>
              <a:t>:  To be completed by the Component Information Management Control Officer. </a:t>
            </a:r>
          </a:p>
          <a:p>
            <a:pPr marL="624078" indent="-514350">
              <a:buSzPct val="100000"/>
              <a:buFont typeface="+mj-lt"/>
              <a:buAutoNum type="arabicPeriod" startAt="9"/>
            </a:pPr>
            <a:endParaRPr lang="en-US" sz="3800" dirty="0">
              <a:solidFill>
                <a:schemeClr val="tx1">
                  <a:lumMod val="65000"/>
                  <a:lumOff val="35000"/>
                </a:schemeClr>
              </a:solidFill>
              <a:latin typeface="Calibri" panose="020F0502020204030204" pitchFamily="34" charset="0"/>
            </a:endParaRPr>
          </a:p>
          <a:p>
            <a:pPr marL="624078" indent="-514350">
              <a:buSzPct val="100000"/>
              <a:buFont typeface="+mj-lt"/>
              <a:buAutoNum type="arabicPeriod" startAt="9"/>
            </a:pPr>
            <a:r>
              <a:rPr lang="en-US" sz="3800" u="sng" dirty="0">
                <a:solidFill>
                  <a:schemeClr val="tx1">
                    <a:lumMod val="65000"/>
                    <a:lumOff val="35000"/>
                  </a:schemeClr>
                </a:solidFill>
                <a:latin typeface="Calibri" panose="020F0502020204030204" pitchFamily="34" charset="0"/>
              </a:rPr>
              <a:t>FOR USE BY DoD INTERNAL INFORMATION COLLECTIONS OFFICER ONLY</a:t>
            </a:r>
            <a:r>
              <a:rPr lang="en-US" sz="3800" dirty="0">
                <a:solidFill>
                  <a:schemeClr val="tx1">
                    <a:lumMod val="65000"/>
                    <a:lumOff val="35000"/>
                  </a:schemeClr>
                </a:solidFill>
                <a:latin typeface="Calibri" panose="020F0502020204030204" pitchFamily="34" charset="0"/>
              </a:rPr>
              <a:t>:  </a:t>
            </a:r>
            <a:br>
              <a:rPr lang="en-US" sz="3800" dirty="0">
                <a:solidFill>
                  <a:schemeClr val="tx1">
                    <a:lumMod val="65000"/>
                    <a:lumOff val="35000"/>
                  </a:schemeClr>
                </a:solidFill>
                <a:latin typeface="Calibri" panose="020F0502020204030204" pitchFamily="34" charset="0"/>
              </a:rPr>
            </a:br>
            <a:r>
              <a:rPr lang="en-US" sz="3800" dirty="0">
                <a:solidFill>
                  <a:schemeClr val="tx1">
                    <a:lumMod val="65000"/>
                    <a:lumOff val="35000"/>
                  </a:schemeClr>
                </a:solidFill>
                <a:latin typeface="Calibri" panose="020F0502020204030204" pitchFamily="34" charset="0"/>
              </a:rPr>
              <a:t>As stated. </a:t>
            </a:r>
          </a:p>
          <a:p>
            <a:endParaRPr lang="en-US" dirty="0"/>
          </a:p>
        </p:txBody>
      </p:sp>
      <p:cxnSp>
        <p:nvCxnSpPr>
          <p:cNvPr id="4" name="Straight Connector 3"/>
          <p:cNvCxnSpPr/>
          <p:nvPr/>
        </p:nvCxnSpPr>
        <p:spPr>
          <a:xfrm>
            <a:off x="0" y="1219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C48DB9A-4E50-441E-921F-67392E781FFC}" type="slidenum">
              <a:rPr lang="en-US" smtClean="0"/>
              <a:t>23</a:t>
            </a:fld>
            <a:endParaRPr lang="en-US"/>
          </a:p>
        </p:txBody>
      </p:sp>
    </p:spTree>
    <p:extLst>
      <p:ext uri="{BB962C8B-B14F-4D97-AF65-F5344CB8AC3E}">
        <p14:creationId xmlns:p14="http://schemas.microsoft.com/office/powerpoint/2010/main" val="2573754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lstStyle/>
          <a:p>
            <a:r>
              <a:rPr lang="en-US" sz="4000" dirty="0" smtClean="0"/>
              <a:t>Cost-Dependent Signature Levels</a:t>
            </a:r>
            <a:endParaRPr lang="en-US" sz="4000" dirty="0"/>
          </a:p>
        </p:txBody>
      </p:sp>
      <p:sp>
        <p:nvSpPr>
          <p:cNvPr id="3" name="Content Placeholder 2"/>
          <p:cNvSpPr>
            <a:spLocks noGrp="1"/>
          </p:cNvSpPr>
          <p:nvPr>
            <p:ph idx="1"/>
          </p:nvPr>
        </p:nvSpPr>
        <p:spPr>
          <a:xfrm>
            <a:off x="142734" y="1158844"/>
            <a:ext cx="6781800" cy="5638800"/>
          </a:xfrm>
        </p:spPr>
        <p:txBody>
          <a:bodyPr>
            <a:normAutofit/>
          </a:bodyPr>
          <a:lstStyle/>
          <a:p>
            <a:pPr marL="0" indent="0" algn="ctr">
              <a:spcAft>
                <a:spcPts val="600"/>
              </a:spcAft>
              <a:buNone/>
            </a:pPr>
            <a:r>
              <a:rPr lang="en-US" sz="1800" dirty="0">
                <a:solidFill>
                  <a:schemeClr val="tx1">
                    <a:lumMod val="65000"/>
                    <a:lumOff val="35000"/>
                  </a:schemeClr>
                </a:solidFill>
                <a:latin typeface="Calibri" panose="020F0502020204030204" pitchFamily="34" charset="0"/>
              </a:rPr>
              <a:t>If the cost of the collection to the Requesting Component (10.c. of DD Form 2936) is less than $500,000 annually, Block 9 must be signed, at the minimum, at the SES level </a:t>
            </a:r>
          </a:p>
          <a:p>
            <a:pPr marL="0" indent="0" algn="ctr">
              <a:spcAft>
                <a:spcPts val="600"/>
              </a:spcAft>
              <a:buNone/>
            </a:pPr>
            <a:r>
              <a:rPr lang="en-US" sz="1800" dirty="0">
                <a:solidFill>
                  <a:schemeClr val="tx1">
                    <a:lumMod val="65000"/>
                    <a:lumOff val="35000"/>
                  </a:schemeClr>
                </a:solidFill>
                <a:latin typeface="Calibri" panose="020F0502020204030204" pitchFamily="34" charset="0"/>
              </a:rPr>
              <a:t>If the cost of the collection to the Requesting Component (10.c. of DD Form 2936) is more than $500,000 annually, Block 9 must be signed, at the DoD or OSD Component Head level (or equivalent</a:t>
            </a:r>
            <a:r>
              <a:rPr lang="en-US" sz="1800" dirty="0" smtClean="0">
                <a:solidFill>
                  <a:schemeClr val="tx1">
                    <a:lumMod val="65000"/>
                    <a:lumOff val="35000"/>
                  </a:schemeClr>
                </a:solidFill>
                <a:latin typeface="Calibri" panose="020F0502020204030204" pitchFamily="34" charset="0"/>
              </a:rPr>
              <a:t>)</a:t>
            </a:r>
          </a:p>
          <a:p>
            <a:pPr marL="0" indent="0" algn="ctr">
              <a:spcAft>
                <a:spcPts val="600"/>
              </a:spcAft>
              <a:buNone/>
            </a:pPr>
            <a:endParaRPr lang="en-US" sz="1800" dirty="0">
              <a:solidFill>
                <a:schemeClr val="tx1">
                  <a:lumMod val="65000"/>
                  <a:lumOff val="35000"/>
                </a:schemeClr>
              </a:solidFill>
              <a:latin typeface="Calibri" panose="020F0502020204030204" pitchFamily="34" charset="0"/>
            </a:endParaRPr>
          </a:p>
          <a:p>
            <a:pPr marL="0" indent="0" algn="ctr">
              <a:spcAft>
                <a:spcPts val="600"/>
              </a:spcAft>
              <a:buNone/>
            </a:pPr>
            <a:endParaRPr lang="en-US" sz="1800" dirty="0">
              <a:solidFill>
                <a:schemeClr val="tx1">
                  <a:lumMod val="65000"/>
                  <a:lumOff val="35000"/>
                </a:schemeClr>
              </a:solidFill>
              <a:latin typeface="Calibri" panose="020F0502020204030204" pitchFamily="34" charset="0"/>
            </a:endParaRPr>
          </a:p>
          <a:p>
            <a:pPr marL="0" indent="0" algn="ctr">
              <a:spcAft>
                <a:spcPts val="600"/>
              </a:spcAft>
              <a:buNone/>
            </a:pPr>
            <a:r>
              <a:rPr lang="en-US" sz="1800" dirty="0" smtClean="0">
                <a:solidFill>
                  <a:schemeClr val="tx1">
                    <a:lumMod val="65000"/>
                    <a:lumOff val="35000"/>
                  </a:schemeClr>
                </a:solidFill>
                <a:latin typeface="Calibri" panose="020F0502020204030204" pitchFamily="34" charset="0"/>
              </a:rPr>
              <a:t>Likewise, in Step 4 (Respondent Coordination), if the cost of the collection to a responding component (found on Block 12 of DD Form 2936) is less than $500,000 Blocks 12.a.-e. must be signed, at the minimum, at the SES level</a:t>
            </a:r>
          </a:p>
          <a:p>
            <a:pPr marL="0" indent="0" algn="ctr">
              <a:spcAft>
                <a:spcPts val="600"/>
              </a:spcAft>
              <a:buNone/>
            </a:pPr>
            <a:r>
              <a:rPr lang="en-US" sz="1800" dirty="0" smtClean="0">
                <a:solidFill>
                  <a:schemeClr val="tx1">
                    <a:lumMod val="65000"/>
                    <a:lumOff val="35000"/>
                  </a:schemeClr>
                </a:solidFill>
                <a:latin typeface="Calibri" panose="020F0502020204030204" pitchFamily="34" charset="0"/>
              </a:rPr>
              <a:t>If the cost of the collection to a responding component (found on Block 12 of DD Form 2936) must be signed at the DoD or OSD Component Head level (or equivalent)</a:t>
            </a:r>
            <a:endParaRPr lang="en-US" sz="1800" dirty="0">
              <a:solidFill>
                <a:schemeClr val="tx1">
                  <a:lumMod val="65000"/>
                  <a:lumOff val="35000"/>
                </a:schemeClr>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24</a:t>
            </a:fld>
            <a:endParaRPr lang="en-US">
              <a:solidFill>
                <a:prstClr val="black">
                  <a:lumMod val="65000"/>
                  <a:lumOff val="35000"/>
                </a:prstClr>
              </a:solidFill>
            </a:endParaRPr>
          </a:p>
        </p:txBody>
      </p:sp>
      <p:cxnSp>
        <p:nvCxnSpPr>
          <p:cNvPr id="5" name="Straight Connector 4"/>
          <p:cNvCxnSpPr/>
          <p:nvPr/>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076" name="Picture 4" descr="C:\Users\ChiareKM\AppData\Local\Microsoft\Windows\Temporary Internet Files\Content.IE5\1TRUGOB0\dollar-sign[1].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696" l="9217" r="89862"/>
                    </a14:imgEffect>
                  </a14:imgLayer>
                </a14:imgProps>
              </a:ext>
              <a:ext uri="{28A0092B-C50C-407E-A947-70E740481C1C}">
                <a14:useLocalDpi xmlns:a14="http://schemas.microsoft.com/office/drawing/2010/main" val="0"/>
              </a:ext>
            </a:extLst>
          </a:blip>
          <a:srcRect/>
          <a:stretch>
            <a:fillRect/>
          </a:stretch>
        </p:blipFill>
        <p:spPr bwMode="auto">
          <a:xfrm>
            <a:off x="7011745" y="1154317"/>
            <a:ext cx="804862" cy="8048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ChiareKM\AppData\Local\Microsoft\Windows\Temporary Internet Files\Content.IE5\1TRUGOB0\dollar-sign[1].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696" l="9217" r="89862"/>
                    </a14:imgEffect>
                  </a14:imgLayer>
                </a14:imgProps>
              </a:ext>
              <a:ext uri="{28A0092B-C50C-407E-A947-70E740481C1C}">
                <a14:useLocalDpi xmlns:a14="http://schemas.microsoft.com/office/drawing/2010/main" val="0"/>
              </a:ext>
            </a:extLst>
          </a:blip>
          <a:srcRect/>
          <a:stretch>
            <a:fillRect/>
          </a:stretch>
        </p:blipFill>
        <p:spPr bwMode="auto">
          <a:xfrm>
            <a:off x="7008421" y="2053934"/>
            <a:ext cx="804862" cy="8048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ChiareKM\AppData\Local\Microsoft\Windows\Temporary Internet Files\Content.IE5\1TRUGOB0\dollar-sign[1].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696" l="9217" r="89862"/>
                    </a14:imgEffect>
                  </a14:imgLayer>
                </a14:imgProps>
              </a:ext>
              <a:ext uri="{28A0092B-C50C-407E-A947-70E740481C1C}">
                <a14:useLocalDpi xmlns:a14="http://schemas.microsoft.com/office/drawing/2010/main" val="0"/>
              </a:ext>
            </a:extLst>
          </a:blip>
          <a:srcRect/>
          <a:stretch>
            <a:fillRect/>
          </a:stretch>
        </p:blipFill>
        <p:spPr bwMode="auto">
          <a:xfrm>
            <a:off x="7696200" y="2086705"/>
            <a:ext cx="804862" cy="8048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ChiareKM\AppData\Local\Microsoft\Windows\Temporary Internet Files\Content.IE5\1TRUGOB0\dollar-sign[1].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696" l="9217" r="89862"/>
                    </a14:imgEffect>
                  </a14:imgLayer>
                </a14:imgProps>
              </a:ext>
              <a:ext uri="{28A0092B-C50C-407E-A947-70E740481C1C}">
                <a14:useLocalDpi xmlns:a14="http://schemas.microsoft.com/office/drawing/2010/main" val="0"/>
              </a:ext>
            </a:extLst>
          </a:blip>
          <a:srcRect/>
          <a:stretch>
            <a:fillRect/>
          </a:stretch>
        </p:blipFill>
        <p:spPr bwMode="auto">
          <a:xfrm>
            <a:off x="8392704" y="2086705"/>
            <a:ext cx="804862" cy="8048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ChiareKM\AppData\Local\Microsoft\Windows\Temporary Internet Files\Content.IE5\1TRUGOB0\dollar-sign[1].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696" l="9217" r="89862"/>
                    </a14:imgEffect>
                  </a14:imgLayer>
                </a14:imgProps>
              </a:ext>
              <a:ext uri="{28A0092B-C50C-407E-A947-70E740481C1C}">
                <a14:useLocalDpi xmlns:a14="http://schemas.microsoft.com/office/drawing/2010/main" val="0"/>
              </a:ext>
            </a:extLst>
          </a:blip>
          <a:srcRect/>
          <a:stretch>
            <a:fillRect/>
          </a:stretch>
        </p:blipFill>
        <p:spPr bwMode="auto">
          <a:xfrm>
            <a:off x="7040863" y="4038600"/>
            <a:ext cx="804862" cy="8048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ChiareKM\AppData\Local\Microsoft\Windows\Temporary Internet Files\Content.IE5\1TRUGOB0\dollar-sign[1].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696" l="9217" r="89862"/>
                    </a14:imgEffect>
                  </a14:imgLayer>
                </a14:imgProps>
              </a:ext>
              <a:ext uri="{28A0092B-C50C-407E-A947-70E740481C1C}">
                <a14:useLocalDpi xmlns:a14="http://schemas.microsoft.com/office/drawing/2010/main" val="0"/>
              </a:ext>
            </a:extLst>
          </a:blip>
          <a:srcRect/>
          <a:stretch>
            <a:fillRect/>
          </a:stretch>
        </p:blipFill>
        <p:spPr bwMode="auto">
          <a:xfrm>
            <a:off x="7008421" y="5257800"/>
            <a:ext cx="804862" cy="8048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ChiareKM\AppData\Local\Microsoft\Windows\Temporary Internet Files\Content.IE5\1TRUGOB0\dollar-sign[1].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696" l="9217" r="89862"/>
                    </a14:imgEffect>
                  </a14:imgLayer>
                </a14:imgProps>
              </a:ext>
              <a:ext uri="{28A0092B-C50C-407E-A947-70E740481C1C}">
                <a14:useLocalDpi xmlns:a14="http://schemas.microsoft.com/office/drawing/2010/main" val="0"/>
              </a:ext>
            </a:extLst>
          </a:blip>
          <a:srcRect/>
          <a:stretch>
            <a:fillRect/>
          </a:stretch>
        </p:blipFill>
        <p:spPr bwMode="auto">
          <a:xfrm>
            <a:off x="7696200" y="5258554"/>
            <a:ext cx="804862" cy="8048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ChiareKM\AppData\Local\Microsoft\Windows\Temporary Internet Files\Content.IE5\1TRUGOB0\dollar-sign[1].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696" l="9217" r="89862"/>
                    </a14:imgEffect>
                  </a14:imgLayer>
                </a14:imgProps>
              </a:ext>
              <a:ext uri="{28A0092B-C50C-407E-A947-70E740481C1C}">
                <a14:useLocalDpi xmlns:a14="http://schemas.microsoft.com/office/drawing/2010/main" val="0"/>
              </a:ext>
            </a:extLst>
          </a:blip>
          <a:srcRect/>
          <a:stretch>
            <a:fillRect/>
          </a:stretch>
        </p:blipFill>
        <p:spPr bwMode="auto">
          <a:xfrm>
            <a:off x="8381387" y="5258554"/>
            <a:ext cx="804862" cy="80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659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600200"/>
          </a:xfrm>
        </p:spPr>
        <p:txBody>
          <a:bodyPr/>
          <a:lstStyle/>
          <a:p>
            <a:r>
              <a:rPr lang="en-US" sz="6000" b="1" dirty="0" smtClean="0"/>
              <a:t>- BREAK -</a:t>
            </a:r>
            <a:endParaRPr lang="en-US" sz="6000" b="1" dirty="0"/>
          </a:p>
        </p:txBody>
      </p:sp>
      <p:sp>
        <p:nvSpPr>
          <p:cNvPr id="3" name="Content Placeholder 2"/>
          <p:cNvSpPr>
            <a:spLocks noGrp="1"/>
          </p:cNvSpPr>
          <p:nvPr>
            <p:ph idx="1"/>
          </p:nvPr>
        </p:nvSpPr>
        <p:spPr>
          <a:xfrm>
            <a:off x="457200" y="2819400"/>
            <a:ext cx="8229600" cy="3306763"/>
          </a:xfrm>
          <a:ln w="38100">
            <a:solidFill>
              <a:schemeClr val="tx2">
                <a:lumMod val="60000"/>
                <a:lumOff val="40000"/>
              </a:schemeClr>
            </a:solidFill>
          </a:ln>
        </p:spPr>
        <p:txBody>
          <a:bodyPr/>
          <a:lstStyle/>
          <a:p>
            <a:pPr marL="0" indent="0" algn="ctr">
              <a:buNone/>
            </a:pPr>
            <a:r>
              <a:rPr lang="en-US" sz="3600" b="1" dirty="0" smtClean="0">
                <a:solidFill>
                  <a:schemeClr val="tx1">
                    <a:lumMod val="85000"/>
                    <a:lumOff val="15000"/>
                  </a:schemeClr>
                </a:solidFill>
              </a:rPr>
              <a:t>UP NEXT: </a:t>
            </a:r>
          </a:p>
          <a:p>
            <a:pPr marL="0" indent="0" algn="ctr">
              <a:buNone/>
            </a:pPr>
            <a:endParaRPr lang="en-US" dirty="0" smtClean="0"/>
          </a:p>
          <a:p>
            <a:pPr marL="0" indent="0" algn="ctr">
              <a:buNone/>
            </a:pPr>
            <a:r>
              <a:rPr lang="en-US" b="1" dirty="0">
                <a:solidFill>
                  <a:schemeClr val="tx1">
                    <a:lumMod val="65000"/>
                    <a:lumOff val="35000"/>
                  </a:schemeClr>
                </a:solidFill>
              </a:rPr>
              <a:t>The DoD Internal Information Collections (IIC) Approval </a:t>
            </a:r>
            <a:r>
              <a:rPr lang="en-US" b="1" dirty="0" smtClean="0">
                <a:solidFill>
                  <a:schemeClr val="tx1">
                    <a:lumMod val="65000"/>
                    <a:lumOff val="35000"/>
                  </a:schemeClr>
                </a:solidFill>
              </a:rPr>
              <a:t>Process Steps 3 &amp; 4: </a:t>
            </a:r>
          </a:p>
          <a:p>
            <a:pPr marL="0" indent="0" algn="ctr">
              <a:buNone/>
            </a:pPr>
            <a:r>
              <a:rPr lang="en-US" dirty="0">
                <a:solidFill>
                  <a:schemeClr val="tx1">
                    <a:lumMod val="65000"/>
                    <a:lumOff val="35000"/>
                  </a:schemeClr>
                </a:solidFill>
              </a:rPr>
              <a:t>Obtaining </a:t>
            </a:r>
            <a:r>
              <a:rPr lang="en-US" dirty="0" smtClean="0">
                <a:solidFill>
                  <a:schemeClr val="tx1">
                    <a:lumMod val="65000"/>
                    <a:lumOff val="35000"/>
                  </a:schemeClr>
                </a:solidFill>
              </a:rPr>
              <a:t> Mandatory and Respondent </a:t>
            </a:r>
            <a:r>
              <a:rPr lang="en-US" dirty="0" err="1" smtClean="0">
                <a:solidFill>
                  <a:schemeClr val="tx1">
                    <a:lumMod val="65000"/>
                    <a:lumOff val="35000"/>
                  </a:schemeClr>
                </a:solidFill>
              </a:rPr>
              <a:t>Coordinations</a:t>
            </a:r>
            <a:r>
              <a:rPr lang="en-US" dirty="0" smtClean="0">
                <a:solidFill>
                  <a:schemeClr val="tx1">
                    <a:lumMod val="65000"/>
                    <a:lumOff val="35000"/>
                  </a:schemeClr>
                </a:solidFill>
              </a:rPr>
              <a:t> </a:t>
            </a:r>
            <a:endParaRPr lang="en-US" dirty="0">
              <a:solidFill>
                <a:schemeClr val="tx1">
                  <a:lumMod val="65000"/>
                  <a:lumOff val="35000"/>
                </a:schemeClr>
              </a:solidFill>
            </a:endParaRPr>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25</a:t>
            </a:fld>
            <a:endParaRPr lang="en-US"/>
          </a:p>
        </p:txBody>
      </p:sp>
    </p:spTree>
    <p:extLst>
      <p:ext uri="{BB962C8B-B14F-4D97-AF65-F5344CB8AC3E}">
        <p14:creationId xmlns:p14="http://schemas.microsoft.com/office/powerpoint/2010/main" val="4005054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623163088"/>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tc>
                <a:tc>
                  <a:txBody>
                    <a:bodyPr/>
                    <a:lstStyle/>
                    <a:p>
                      <a:pPr algn="ctr"/>
                      <a:r>
                        <a:rPr lang="en-US" sz="1100" dirty="0" smtClean="0"/>
                        <a:t>Mandatory</a:t>
                      </a:r>
                      <a:r>
                        <a:rPr lang="en-US" sz="1100" baseline="0" dirty="0" smtClean="0"/>
                        <a:t> Coordinators</a:t>
                      </a:r>
                      <a:endParaRPr lang="en-US" sz="1100" dirty="0"/>
                    </a:p>
                  </a:txBody>
                  <a:tcPr anchor="ctr"/>
                </a:tc>
                <a:tc>
                  <a:txBody>
                    <a:bodyPr/>
                    <a:lstStyle/>
                    <a:p>
                      <a:pPr algn="ctr"/>
                      <a:r>
                        <a:rPr lang="en-US" sz="1100" dirty="0" smtClean="0"/>
                        <a:t>Collection Respondents</a:t>
                      </a:r>
                      <a:endParaRPr lang="en-US" sz="1100" dirty="0"/>
                    </a:p>
                  </a:txBody>
                  <a:tcPr anchor="ctr"/>
                </a:tc>
                <a:tc>
                  <a:txBody>
                    <a:bodyPr/>
                    <a:lstStyle/>
                    <a:p>
                      <a:pPr algn="ctr"/>
                      <a:r>
                        <a:rPr lang="en-US" sz="1100" dirty="0" smtClean="0"/>
                        <a:t>DoD Internal Information Collections</a:t>
                      </a:r>
                      <a:r>
                        <a:rPr lang="en-US" sz="1100" baseline="0" dirty="0" smtClean="0"/>
                        <a:t> Officer (DoD IICO)</a:t>
                      </a:r>
                      <a:endParaRPr lang="en-US" sz="1100" dirty="0"/>
                    </a:p>
                  </a:txBody>
                  <a:tcPr anchor="ct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r>
              <a:tr h="1097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Completes cost summary and drafts DD Form 2936</a:t>
                      </a: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r>
              <a:tr h="1097280">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c>
                  <a:txBody>
                    <a:bodyPr/>
                    <a:lstStyle/>
                    <a:p>
                      <a:pPr algn="ctr"/>
                      <a:endParaRPr lang="en-US" sz="1100" dirty="0"/>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05504930"/>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solidFill>
                      <a:srgbClr val="2BA0C5"/>
                    </a:solidFill>
                  </a:tcP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solidFill>
                      <a:srgbClr val="2BA0C5"/>
                    </a:solidFill>
                  </a:tcPr>
                </a:tc>
                <a:tc>
                  <a:txBody>
                    <a:bodyPr/>
                    <a:lstStyle/>
                    <a:p>
                      <a:pPr algn="ctr"/>
                      <a:r>
                        <a:rPr lang="en-US" sz="1100" dirty="0" smtClean="0"/>
                        <a:t>Mandatory</a:t>
                      </a:r>
                      <a:r>
                        <a:rPr lang="en-US" sz="1100" baseline="0" dirty="0" smtClean="0"/>
                        <a:t> Coordinators</a:t>
                      </a:r>
                      <a:endParaRPr lang="en-US" sz="1100" dirty="0"/>
                    </a:p>
                  </a:txBody>
                  <a:tcPr anchor="ctr">
                    <a:solidFill>
                      <a:srgbClr val="2BA0C5"/>
                    </a:solidFill>
                  </a:tcPr>
                </a:tc>
                <a:tc>
                  <a:txBody>
                    <a:bodyPr/>
                    <a:lstStyle/>
                    <a:p>
                      <a:pPr algn="ctr"/>
                      <a:r>
                        <a:rPr lang="en-US" sz="1100" dirty="0" smtClean="0"/>
                        <a:t>Collection Respondents</a:t>
                      </a:r>
                      <a:endParaRPr lang="en-US" sz="1100" dirty="0"/>
                    </a:p>
                  </a:txBody>
                  <a:tcPr anchor="ctr">
                    <a:solidFill>
                      <a:srgbClr val="2BA0C5"/>
                    </a:solidFill>
                  </a:tcPr>
                </a:tc>
                <a:tc>
                  <a:txBody>
                    <a:bodyPr/>
                    <a:lstStyle/>
                    <a:p>
                      <a:pPr algn="ctr"/>
                      <a:r>
                        <a:rPr lang="en-US" sz="1100" dirty="0" smtClean="0"/>
                        <a:t>DoD Internal Information Collections</a:t>
                      </a:r>
                      <a:r>
                        <a:rPr lang="en-US" sz="1100" baseline="0" dirty="0" smtClean="0"/>
                        <a:t> Officer (DoD IICO)</a:t>
                      </a:r>
                      <a:endParaRPr lang="en-US" sz="1100" dirty="0"/>
                    </a:p>
                  </a:txBody>
                  <a:tcPr anchor="ctr">
                    <a:solidFill>
                      <a:srgbClr val="2BA0C5"/>
                    </a:solidFill>
                  </a:tcP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r>
              <a:tr h="1097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lumMod val="65000"/>
                            </a:schemeClr>
                          </a:solidFill>
                        </a:rPr>
                        <a:t>Completes cost summary and drafts DD Form 2936</a:t>
                      </a: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r>
              <a:tr h="1097280">
                <a:tc>
                  <a:txBody>
                    <a:bodyPr/>
                    <a:lstStyle/>
                    <a:p>
                      <a:pPr algn="ctr"/>
                      <a:r>
                        <a:rPr lang="en-US" sz="1100" dirty="0" smtClean="0"/>
                        <a:t>Submits</a:t>
                      </a:r>
                      <a:r>
                        <a:rPr lang="en-US" sz="1100" baseline="0" dirty="0" smtClean="0"/>
                        <a:t> to mandatory coordinators; adjudicates comments</a:t>
                      </a:r>
                      <a:endParaRPr lang="en-US" sz="1100" dirty="0"/>
                    </a:p>
                  </a:txBody>
                  <a:tcPr anchor="ctr"/>
                </a:tc>
                <a:tc>
                  <a:txBody>
                    <a:bodyPr/>
                    <a:lstStyle/>
                    <a:p>
                      <a:pPr algn="ctr"/>
                      <a:endParaRPr lang="en-US" sz="1100"/>
                    </a:p>
                  </a:txBody>
                  <a:tcPr anchor="ctr"/>
                </a:tc>
                <a:tc>
                  <a:txBody>
                    <a:bodyPr/>
                    <a:lstStyle/>
                    <a:p>
                      <a:pPr algn="ctr"/>
                      <a:r>
                        <a:rPr lang="en-US" sz="1100" dirty="0" smtClean="0"/>
                        <a:t>Review and provide</a:t>
                      </a:r>
                      <a:r>
                        <a:rPr lang="en-US" sz="1100" baseline="0" dirty="0" smtClean="0"/>
                        <a:t> coordination</a:t>
                      </a: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c>
                  <a:txBody>
                    <a:bodyPr/>
                    <a:lstStyle/>
                    <a:p>
                      <a:pPr algn="ctr"/>
                      <a:endParaRPr lang="en-US" sz="1100" dirty="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c>
                  <a:txBody>
                    <a:bodyPr/>
                    <a:lstStyle/>
                    <a:p>
                      <a:pPr algn="ctr"/>
                      <a:endParaRPr lang="en-US" sz="1100" dirty="0"/>
                    </a:p>
                  </a:txBody>
                  <a:tcPr anchor="ctr"/>
                </a:tc>
              </a:tr>
            </a:tbl>
          </a:graphicData>
        </a:graphic>
      </p:graphicFrame>
      <p:sp>
        <p:nvSpPr>
          <p:cNvPr id="13" name="TextBox 12"/>
          <p:cNvSpPr txBox="1"/>
          <p:nvPr/>
        </p:nvSpPr>
        <p:spPr>
          <a:xfrm>
            <a:off x="304800" y="1611592"/>
            <a:ext cx="1143000" cy="307777"/>
          </a:xfrm>
          <a:prstGeom prst="rect">
            <a:avLst/>
          </a:prstGeom>
          <a:noFill/>
        </p:spPr>
        <p:txBody>
          <a:bodyPr wrap="square" rtlCol="0">
            <a:spAutoFit/>
          </a:bodyPr>
          <a:lstStyle/>
          <a:p>
            <a:r>
              <a:rPr lang="en-US" sz="1400" b="1" dirty="0" smtClean="0"/>
              <a:t>Step 1</a:t>
            </a:r>
            <a:endParaRPr lang="en-US" sz="1400" b="1" dirty="0"/>
          </a:p>
        </p:txBody>
      </p:sp>
      <p:sp>
        <p:nvSpPr>
          <p:cNvPr id="14" name="TextBox 13"/>
          <p:cNvSpPr txBox="1"/>
          <p:nvPr/>
        </p:nvSpPr>
        <p:spPr>
          <a:xfrm>
            <a:off x="304800" y="2713644"/>
            <a:ext cx="1143000" cy="307777"/>
          </a:xfrm>
          <a:prstGeom prst="rect">
            <a:avLst/>
          </a:prstGeom>
          <a:noFill/>
        </p:spPr>
        <p:txBody>
          <a:bodyPr wrap="square" rtlCol="0">
            <a:spAutoFit/>
          </a:bodyPr>
          <a:lstStyle/>
          <a:p>
            <a:r>
              <a:rPr lang="en-US" sz="1400" b="1" dirty="0" smtClean="0"/>
              <a:t>Step 2</a:t>
            </a:r>
            <a:endParaRPr lang="en-US" sz="1400" b="1" dirty="0"/>
          </a:p>
        </p:txBody>
      </p:sp>
      <p:sp>
        <p:nvSpPr>
          <p:cNvPr id="15" name="TextBox 14"/>
          <p:cNvSpPr txBox="1"/>
          <p:nvPr/>
        </p:nvSpPr>
        <p:spPr>
          <a:xfrm>
            <a:off x="304800" y="3815696"/>
            <a:ext cx="1143000" cy="307777"/>
          </a:xfrm>
          <a:prstGeom prst="rect">
            <a:avLst/>
          </a:prstGeom>
          <a:noFill/>
        </p:spPr>
        <p:txBody>
          <a:bodyPr wrap="square" rtlCol="0">
            <a:spAutoFit/>
          </a:bodyPr>
          <a:lstStyle/>
          <a:p>
            <a:r>
              <a:rPr lang="en-US" sz="1400" b="1" dirty="0" smtClean="0"/>
              <a:t>Step 3</a:t>
            </a:r>
            <a:endParaRPr lang="en-US" sz="1400" b="1" dirty="0"/>
          </a:p>
        </p:txBody>
      </p:sp>
      <p:grpSp>
        <p:nvGrpSpPr>
          <p:cNvPr id="28" name="Group 27"/>
          <p:cNvGrpSpPr/>
          <p:nvPr/>
        </p:nvGrpSpPr>
        <p:grpSpPr>
          <a:xfrm>
            <a:off x="1295400" y="3401446"/>
            <a:ext cx="1623078" cy="1136276"/>
            <a:chOff x="-381000" y="82924"/>
            <a:chExt cx="1623078" cy="1136276"/>
          </a:xfrm>
        </p:grpSpPr>
        <p:grpSp>
          <p:nvGrpSpPr>
            <p:cNvPr id="29" name="Group 28"/>
            <p:cNvGrpSpPr/>
            <p:nvPr/>
          </p:nvGrpSpPr>
          <p:grpSpPr>
            <a:xfrm>
              <a:off x="-381000" y="280114"/>
              <a:ext cx="725708" cy="939086"/>
              <a:chOff x="345729" y="1263990"/>
              <a:chExt cx="725708" cy="939086"/>
            </a:xfrm>
          </p:grpSpPr>
          <p:pic>
            <p:nvPicPr>
              <p:cNvPr id="33"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345729" y="1263990"/>
                <a:ext cx="725708" cy="939086"/>
              </a:xfrm>
              <a:prstGeom prst="rect">
                <a:avLst/>
              </a:prstGeom>
              <a:solidFill>
                <a:schemeClr val="bg1">
                  <a:alpha val="36000"/>
                </a:schemeClr>
              </a:solidFill>
              <a:ln>
                <a:solidFill>
                  <a:schemeClr val="bg1">
                    <a:lumMod val="85000"/>
                  </a:schemeClr>
                </a:solidFill>
              </a:ln>
              <a:extLst/>
            </p:spPr>
          </p:pic>
          <p:sp>
            <p:nvSpPr>
              <p:cNvPr id="34" name="TextBox 33"/>
              <p:cNvSpPr txBox="1"/>
              <p:nvPr/>
            </p:nvSpPr>
            <p:spPr>
              <a:xfrm>
                <a:off x="354291" y="1595033"/>
                <a:ext cx="708583" cy="276999"/>
              </a:xfrm>
              <a:prstGeom prst="rect">
                <a:avLst/>
              </a:prstGeom>
              <a:noFill/>
            </p:spPr>
            <p:txBody>
              <a:bodyPr wrap="square" rtlCol="0">
                <a:spAutoFit/>
              </a:bodyPr>
              <a:lstStyle/>
              <a:p>
                <a:pPr algn="ctr"/>
                <a:r>
                  <a:rPr lang="en-US" sz="1200" b="1" dirty="0" smtClean="0">
                    <a:solidFill>
                      <a:srgbClr val="333333"/>
                    </a:solidFill>
                  </a:rPr>
                  <a:t>2936</a:t>
                </a:r>
                <a:endParaRPr lang="en-US" sz="1200" b="1" dirty="0">
                  <a:solidFill>
                    <a:srgbClr val="333333"/>
                  </a:solidFill>
                </a:endParaRPr>
              </a:p>
            </p:txBody>
          </p:sp>
        </p:grpSp>
        <p:grpSp>
          <p:nvGrpSpPr>
            <p:cNvPr id="30" name="Group 29"/>
            <p:cNvGrpSpPr/>
            <p:nvPr/>
          </p:nvGrpSpPr>
          <p:grpSpPr>
            <a:xfrm>
              <a:off x="115086" y="82924"/>
              <a:ext cx="1126992" cy="939086"/>
              <a:chOff x="115086" y="82924"/>
              <a:chExt cx="1126992" cy="939086"/>
            </a:xfrm>
          </p:grpSpPr>
          <p:pic>
            <p:nvPicPr>
              <p:cNvPr id="31"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280734" y="82924"/>
                <a:ext cx="725708" cy="939086"/>
              </a:xfrm>
              <a:prstGeom prst="rect">
                <a:avLst/>
              </a:prstGeom>
              <a:solidFill>
                <a:schemeClr val="bg1">
                  <a:alpha val="36000"/>
                </a:schemeClr>
              </a:solidFill>
              <a:ln>
                <a:solidFill>
                  <a:schemeClr val="bg1">
                    <a:lumMod val="85000"/>
                  </a:schemeClr>
                </a:solidFill>
              </a:ln>
              <a:extLst/>
            </p:spPr>
          </p:pic>
          <p:sp>
            <p:nvSpPr>
              <p:cNvPr id="32" name="TextBox 31"/>
              <p:cNvSpPr txBox="1"/>
              <p:nvPr/>
            </p:nvSpPr>
            <p:spPr>
              <a:xfrm>
                <a:off x="115086" y="390422"/>
                <a:ext cx="1126992" cy="276999"/>
              </a:xfrm>
              <a:prstGeom prst="rect">
                <a:avLst/>
              </a:prstGeom>
              <a:noFill/>
            </p:spPr>
            <p:txBody>
              <a:bodyPr wrap="square" rtlCol="0">
                <a:spAutoFit/>
              </a:bodyPr>
              <a:lstStyle/>
              <a:p>
                <a:pPr algn="ctr"/>
                <a:r>
                  <a:rPr lang="en-US" sz="1200" b="1" dirty="0" smtClean="0">
                    <a:solidFill>
                      <a:schemeClr val="accent2"/>
                    </a:solidFill>
                  </a:rPr>
                  <a:t>Instrument</a:t>
                </a:r>
                <a:endParaRPr lang="en-US" sz="1200" b="1" dirty="0">
                  <a:solidFill>
                    <a:schemeClr val="accent2"/>
                  </a:solidFill>
                </a:endParaRPr>
              </a:p>
            </p:txBody>
          </p:sp>
        </p:grpSp>
      </p:grpSp>
      <p:sp>
        <p:nvSpPr>
          <p:cNvPr id="16" name="TextBox 15"/>
          <p:cNvSpPr txBox="1"/>
          <p:nvPr/>
        </p:nvSpPr>
        <p:spPr>
          <a:xfrm>
            <a:off x="762000" y="1720840"/>
            <a:ext cx="7620000" cy="341632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smtClean="0"/>
          </a:p>
          <a:p>
            <a:pPr algn="ctr"/>
            <a:r>
              <a:rPr lang="en-US" b="1" dirty="0" smtClean="0"/>
              <a:t>Step </a:t>
            </a:r>
            <a:r>
              <a:rPr lang="en-US" b="1" dirty="0"/>
              <a:t>3</a:t>
            </a:r>
          </a:p>
          <a:p>
            <a:pPr algn="ctr"/>
            <a:endParaRPr lang="en-US" dirty="0" smtClean="0"/>
          </a:p>
          <a:p>
            <a:pPr algn="ctr"/>
            <a:r>
              <a:rPr lang="en-US" dirty="0" smtClean="0"/>
              <a:t>The AO </a:t>
            </a:r>
            <a:r>
              <a:rPr lang="en-US" dirty="0"/>
              <a:t>s</a:t>
            </a:r>
            <a:r>
              <a:rPr lang="en-US" dirty="0" smtClean="0"/>
              <a:t>ubmits the collection instrument, supporting documentation, and the DD Form 2936 </a:t>
            </a:r>
            <a:r>
              <a:rPr lang="en-US" dirty="0"/>
              <a:t>to mandatory </a:t>
            </a:r>
            <a:r>
              <a:rPr lang="en-US" dirty="0" smtClean="0"/>
              <a:t>coordinators</a:t>
            </a:r>
            <a:endParaRPr lang="en-US" dirty="0"/>
          </a:p>
          <a:p>
            <a:pPr algn="ctr"/>
            <a:endParaRPr lang="en-US" dirty="0"/>
          </a:p>
          <a:p>
            <a:pPr algn="ctr"/>
            <a:r>
              <a:rPr lang="en-US" dirty="0" smtClean="0"/>
              <a:t>Mandatory coordinators review </a:t>
            </a:r>
            <a:r>
              <a:rPr lang="en-US" dirty="0"/>
              <a:t>collection instrument and provide </a:t>
            </a:r>
            <a:r>
              <a:rPr lang="en-US" dirty="0" smtClean="0"/>
              <a:t>coordination</a:t>
            </a:r>
          </a:p>
          <a:p>
            <a:pPr algn="ctr"/>
            <a:endParaRPr lang="en-US" dirty="0"/>
          </a:p>
          <a:p>
            <a:pPr algn="ctr"/>
            <a:r>
              <a:rPr lang="en-US" dirty="0" smtClean="0"/>
              <a:t>The AO </a:t>
            </a:r>
            <a:r>
              <a:rPr lang="en-US" dirty="0"/>
              <a:t>adjudicates </a:t>
            </a:r>
            <a:r>
              <a:rPr lang="en-US" dirty="0" smtClean="0"/>
              <a:t>comments from mandatory coordinators</a:t>
            </a:r>
            <a:endParaRPr lang="en-US" dirty="0"/>
          </a:p>
          <a:p>
            <a:pPr algn="ctr"/>
            <a:r>
              <a:rPr lang="en-US" dirty="0" smtClean="0"/>
              <a:t> </a:t>
            </a:r>
            <a:endParaRPr lang="en-US" dirty="0"/>
          </a:p>
          <a:p>
            <a:pPr algn="ctr"/>
            <a:endParaRPr lang="en-US" dirty="0"/>
          </a:p>
        </p:txBody>
      </p:sp>
      <p:sp>
        <p:nvSpPr>
          <p:cNvPr id="2" name="Slide Number Placeholder 1"/>
          <p:cNvSpPr>
            <a:spLocks noGrp="1"/>
          </p:cNvSpPr>
          <p:nvPr>
            <p:ph type="sldNum" sz="quarter" idx="12"/>
          </p:nvPr>
        </p:nvSpPr>
        <p:spPr/>
        <p:txBody>
          <a:bodyPr/>
          <a:lstStyle/>
          <a:p>
            <a:fld id="{5C48DB9A-4E50-441E-921F-67392E781FFC}" type="slidenum">
              <a:rPr lang="en-US" smtClean="0"/>
              <a:t>26</a:t>
            </a:fld>
            <a:endParaRPr lang="en-US"/>
          </a:p>
        </p:txBody>
      </p:sp>
    </p:spTree>
    <p:extLst>
      <p:ext uri="{BB962C8B-B14F-4D97-AF65-F5344CB8AC3E}">
        <p14:creationId xmlns:p14="http://schemas.microsoft.com/office/powerpoint/2010/main" val="3597233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7"/>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01962 -3.7037E-6 L 0.2809 -0.00092 " pathEditMode="relative" rAng="0" ptsTypes="AA">
                                      <p:cBhvr>
                                        <p:cTn id="28" dur="1000" fill="hold"/>
                                        <p:tgtEl>
                                          <p:spTgt spid="28"/>
                                        </p:tgtEl>
                                        <p:attrNameLst>
                                          <p:attrName>ppt_x</p:attrName>
                                          <p:attrName>ppt_y</p:attrName>
                                        </p:attrNameLst>
                                      </p:cBhvr>
                                      <p:rCtr x="13056" y="-46"/>
                                    </p:animMotion>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smtClean="0"/>
              <a:t>Who are the Mandatory Coordinators? </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8458200" cy="179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C48DB9A-4E50-441E-921F-67392E781FFC}" type="slidenum">
              <a:rPr lang="en-US" smtClean="0"/>
              <a:t>27</a:t>
            </a:fld>
            <a:endParaRPr lang="en-US"/>
          </a:p>
        </p:txBody>
      </p:sp>
    </p:spTree>
    <p:extLst>
      <p:ext uri="{BB962C8B-B14F-4D97-AF65-F5344CB8AC3E}">
        <p14:creationId xmlns:p14="http://schemas.microsoft.com/office/powerpoint/2010/main" val="960251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00200"/>
          </a:xfrm>
        </p:spPr>
        <p:txBody>
          <a:bodyPr/>
          <a:lstStyle/>
          <a:p>
            <a:r>
              <a:rPr lang="en-US" sz="4400" dirty="0" smtClean="0"/>
              <a:t>When is each Mandatory Coordinator needed? </a:t>
            </a:r>
            <a:endParaRPr lang="en-US" sz="44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458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C48DB9A-4E50-441E-921F-67392E781FFC}" type="slidenum">
              <a:rPr lang="en-US" smtClean="0"/>
              <a:t>28</a:t>
            </a:fld>
            <a:endParaRPr lang="en-US"/>
          </a:p>
        </p:txBody>
      </p:sp>
    </p:spTree>
    <p:extLst>
      <p:ext uri="{BB962C8B-B14F-4D97-AF65-F5344CB8AC3E}">
        <p14:creationId xmlns:p14="http://schemas.microsoft.com/office/powerpoint/2010/main" val="1531260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008097762"/>
              </p:ext>
            </p:extLst>
          </p:nvPr>
        </p:nvGraphicFramePr>
        <p:xfrm>
          <a:off x="114298" y="2362200"/>
          <a:ext cx="8915403" cy="3200400"/>
        </p:xfrm>
        <a:graphic>
          <a:graphicData uri="http://schemas.openxmlformats.org/drawingml/2006/table">
            <a:tbl>
              <a:tblPr firstRow="1" bandRow="1">
                <a:tableStyleId>{073A0DAA-6AF3-43AB-8588-CEC1D06C72B9}</a:tableStyleId>
              </a:tblPr>
              <a:tblGrid>
                <a:gridCol w="1273629"/>
                <a:gridCol w="1273629"/>
                <a:gridCol w="1273629"/>
                <a:gridCol w="1273629"/>
                <a:gridCol w="1273629"/>
                <a:gridCol w="1273629"/>
                <a:gridCol w="1273629"/>
              </a:tblGrid>
              <a:tr h="1467853">
                <a:tc>
                  <a:txBody>
                    <a:bodyPr/>
                    <a:lstStyle/>
                    <a:p>
                      <a:pPr algn="ctr"/>
                      <a:r>
                        <a:rPr lang="en-US" sz="1400" dirty="0" smtClean="0"/>
                        <a:t>Component Forms</a:t>
                      </a:r>
                      <a:r>
                        <a:rPr lang="en-US" sz="1400" baseline="0" dirty="0" smtClean="0"/>
                        <a:t> Manager</a:t>
                      </a:r>
                      <a:endParaRPr lang="en-US" sz="1400" dirty="0"/>
                    </a:p>
                  </a:txBody>
                  <a:tcPr anchor="ctr"/>
                </a:tc>
                <a:tc>
                  <a:txBody>
                    <a:bodyPr/>
                    <a:lstStyle/>
                    <a:p>
                      <a:pPr algn="ctr"/>
                      <a:r>
                        <a:rPr lang="en-US" sz="1400" dirty="0" smtClean="0"/>
                        <a:t>Director,</a:t>
                      </a:r>
                      <a:r>
                        <a:rPr lang="en-US" sz="1400" baseline="0" dirty="0" smtClean="0"/>
                        <a:t> Defense Manpower and Data Center</a:t>
                      </a:r>
                      <a:endParaRPr lang="en-US" sz="1400" dirty="0"/>
                    </a:p>
                  </a:txBody>
                  <a:tcPr anchor="ctr"/>
                </a:tc>
                <a:tc>
                  <a:txBody>
                    <a:bodyPr/>
                    <a:lstStyle/>
                    <a:p>
                      <a:pPr algn="ctr"/>
                      <a:r>
                        <a:rPr lang="en-US" sz="1400" dirty="0" smtClean="0"/>
                        <a:t>Component Privacy Official or OSD Privacy</a:t>
                      </a:r>
                      <a:r>
                        <a:rPr lang="en-US" sz="1400" baseline="0" dirty="0" smtClean="0"/>
                        <a:t> Official </a:t>
                      </a:r>
                      <a:endParaRPr lang="en-US" sz="1400" dirty="0"/>
                    </a:p>
                  </a:txBody>
                  <a:tcPr anchor="ctr"/>
                </a:tc>
                <a:tc>
                  <a:txBody>
                    <a:bodyPr/>
                    <a:lstStyle/>
                    <a:p>
                      <a:pPr algn="ctr"/>
                      <a:r>
                        <a:rPr lang="en-US" sz="1400" dirty="0" smtClean="0"/>
                        <a:t>Human</a:t>
                      </a:r>
                      <a:r>
                        <a:rPr lang="en-US" sz="1400" baseline="0" dirty="0" smtClean="0"/>
                        <a:t> Research and Protection Program </a:t>
                      </a:r>
                      <a:endParaRPr lang="en-US" sz="1400" dirty="0"/>
                    </a:p>
                  </a:txBody>
                  <a:tcPr anchor="ctr"/>
                </a:tc>
                <a:tc>
                  <a:txBody>
                    <a:bodyPr/>
                    <a:lstStyle/>
                    <a:p>
                      <a:pPr algn="ctr"/>
                      <a:r>
                        <a:rPr lang="en-US" sz="1400" dirty="0" smtClean="0"/>
                        <a:t>Component Chief Information</a:t>
                      </a:r>
                      <a:r>
                        <a:rPr lang="en-US" sz="1400" baseline="0" dirty="0" smtClean="0"/>
                        <a:t> Officer</a:t>
                      </a:r>
                      <a:endParaRPr lang="en-US" sz="1400" dirty="0"/>
                    </a:p>
                  </a:txBody>
                  <a:tcPr anchor="ctr"/>
                </a:tc>
                <a:tc>
                  <a:txBody>
                    <a:bodyPr/>
                    <a:lstStyle/>
                    <a:p>
                      <a:pPr algn="ctr"/>
                      <a:r>
                        <a:rPr lang="en-US" sz="1400" dirty="0" smtClean="0"/>
                        <a:t>Component Records Manager</a:t>
                      </a:r>
                      <a:r>
                        <a:rPr lang="en-US" sz="1400" baseline="0" dirty="0" smtClean="0"/>
                        <a:t> </a:t>
                      </a:r>
                      <a:endParaRPr lang="en-US" sz="1400" dirty="0"/>
                    </a:p>
                  </a:txBody>
                  <a:tcPr anchor="ctr"/>
                </a:tc>
                <a:tc>
                  <a:txBody>
                    <a:bodyPr/>
                    <a:lstStyle/>
                    <a:p>
                      <a:pPr algn="ctr"/>
                      <a:r>
                        <a:rPr lang="en-US" sz="1400" dirty="0" smtClean="0"/>
                        <a:t>Component</a:t>
                      </a:r>
                      <a:r>
                        <a:rPr lang="en-US" sz="1400" baseline="0" dirty="0" smtClean="0"/>
                        <a:t> General Counsel</a:t>
                      </a:r>
                      <a:endParaRPr lang="en-US" sz="1400" dirty="0"/>
                    </a:p>
                  </a:txBody>
                  <a:tcPr anchor="ctr"/>
                </a:tc>
              </a:tr>
              <a:tr h="1732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DD Form 67 process</a:t>
                      </a:r>
                    </a:p>
                    <a:p>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anchor="ctr"/>
                </a:tc>
                <a:tc>
                  <a:txBody>
                    <a:bodyPr/>
                    <a:lstStyle/>
                    <a:p>
                      <a:pPr algn="ctr"/>
                      <a:endParaRPr lang="en-US" sz="1400" dirty="0"/>
                    </a:p>
                  </a:txBody>
                  <a:tcPr anchor="ctr"/>
                </a:tc>
                <a:tc>
                  <a:txBody>
                    <a:bodyPr/>
                    <a:lstStyle/>
                    <a:p>
                      <a:endParaRPr lang="en-US" sz="1400" dirty="0"/>
                    </a:p>
                  </a:txBody>
                  <a:tcPr anchor="ctr"/>
                </a:tc>
                <a:tc>
                  <a:txBody>
                    <a:bodyPr/>
                    <a:lstStyle/>
                    <a:p>
                      <a:endParaRPr lang="en-US" sz="1400"/>
                    </a:p>
                  </a:txBody>
                  <a:tcPr anchor="ctr"/>
                </a:tc>
                <a:tc>
                  <a:txBody>
                    <a:bodyPr/>
                    <a:lstStyle/>
                    <a:p>
                      <a:endParaRPr lang="en-US" sz="1400" dirty="0"/>
                    </a:p>
                  </a:txBody>
                  <a:tcPr anchor="ctr"/>
                </a:tc>
                <a:tc>
                  <a:txBody>
                    <a:bodyPr/>
                    <a:lstStyle/>
                    <a:p>
                      <a:pPr algn="ctr"/>
                      <a:endParaRPr lang="en-US" sz="1400" dirty="0">
                        <a:solidFill>
                          <a:schemeClr val="tx1"/>
                        </a:solidFill>
                      </a:endParaRPr>
                    </a:p>
                  </a:txBody>
                  <a:tcPr anchor="ctr"/>
                </a:tc>
              </a:tr>
            </a:tbl>
          </a:graphicData>
        </a:graphic>
      </p:graphicFrame>
      <p:sp>
        <p:nvSpPr>
          <p:cNvPr id="4" name="Title 3"/>
          <p:cNvSpPr>
            <a:spLocks noGrp="1"/>
          </p:cNvSpPr>
          <p:nvPr>
            <p:ph type="title"/>
          </p:nvPr>
        </p:nvSpPr>
        <p:spPr/>
        <p:txBody>
          <a:bodyPr>
            <a:normAutofit/>
          </a:bodyPr>
          <a:lstStyle/>
          <a:p>
            <a:r>
              <a:rPr lang="en-US" dirty="0" smtClean="0"/>
              <a:t>Mandatory coordinators’ coordination processes</a:t>
            </a:r>
            <a:endParaRPr lang="en-US" dirty="0"/>
          </a:p>
        </p:txBody>
      </p:sp>
      <p:pic>
        <p:nvPicPr>
          <p:cNvPr id="26" name="Picture 25" descr="C:\Documents and Settings\TEMP\Desktop\Pictures\blue people\bluemanpapers.jpg"/>
          <p:cNvPicPr>
            <a:picLocks noChangeAspect="1" noChangeArrowheads="1"/>
          </p:cNvPicPr>
          <p:nvPr/>
        </p:nvPicPr>
        <p:blipFill>
          <a:blip r:embed="rId3" cstate="print"/>
          <a:srcRect t="22966" b="23445"/>
          <a:stretch>
            <a:fillRect/>
          </a:stretch>
        </p:blipFill>
        <p:spPr bwMode="auto">
          <a:xfrm>
            <a:off x="404751" y="1919129"/>
            <a:ext cx="684608" cy="366871"/>
          </a:xfrm>
          <a:prstGeom prst="rect">
            <a:avLst/>
          </a:prstGeom>
          <a:solidFill>
            <a:schemeClr val="accent1">
              <a:alpha val="0"/>
            </a:schemeClr>
          </a:solidFill>
          <a:effectLst>
            <a:outerShdw blurRad="50800" dist="50800" dir="5400000" algn="ctr" rotWithShape="0">
              <a:srgbClr val="000000">
                <a:alpha val="0"/>
              </a:srgbClr>
            </a:outerShdw>
          </a:effectLst>
        </p:spPr>
      </p:pic>
      <p:grpSp>
        <p:nvGrpSpPr>
          <p:cNvPr id="32" name="Group 31"/>
          <p:cNvGrpSpPr/>
          <p:nvPr/>
        </p:nvGrpSpPr>
        <p:grpSpPr>
          <a:xfrm>
            <a:off x="762000" y="2274838"/>
            <a:ext cx="7620000" cy="2585323"/>
            <a:chOff x="762000" y="2274838"/>
            <a:chExt cx="7620000" cy="2585323"/>
          </a:xfrm>
        </p:grpSpPr>
        <p:grpSp>
          <p:nvGrpSpPr>
            <p:cNvPr id="7" name="Group 6"/>
            <p:cNvGrpSpPr/>
            <p:nvPr/>
          </p:nvGrpSpPr>
          <p:grpSpPr>
            <a:xfrm>
              <a:off x="762000" y="2274838"/>
              <a:ext cx="7620000" cy="2585323"/>
              <a:chOff x="762000" y="2732038"/>
              <a:chExt cx="7620000" cy="2585323"/>
            </a:xfrm>
          </p:grpSpPr>
          <p:sp>
            <p:nvSpPr>
              <p:cNvPr id="8" name="TextBox 7"/>
              <p:cNvSpPr txBox="1"/>
              <p:nvPr/>
            </p:nvSpPr>
            <p:spPr>
              <a:xfrm>
                <a:off x="762000" y="2732038"/>
                <a:ext cx="7620000" cy="2585323"/>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smtClean="0"/>
              </a:p>
              <a:p>
                <a:pPr algn="ctr"/>
                <a:r>
                  <a:rPr lang="en-US" b="1" dirty="0" smtClean="0"/>
                  <a:t>Component Forms Manager </a:t>
                </a:r>
              </a:p>
              <a:p>
                <a:pPr algn="ctr"/>
                <a:r>
                  <a:rPr lang="en-US" b="1" dirty="0" smtClean="0"/>
                  <a:t>Coordination Process</a:t>
                </a:r>
                <a:endParaRPr lang="en-US" b="1" dirty="0"/>
              </a:p>
              <a:p>
                <a:pPr algn="ctr"/>
                <a:endParaRPr lang="en-US" dirty="0" smtClean="0"/>
              </a:p>
              <a:p>
                <a:pPr algn="ctr"/>
                <a:endParaRPr lang="en-US" dirty="0" smtClean="0"/>
              </a:p>
              <a:p>
                <a:pPr algn="ctr"/>
                <a:r>
                  <a:rPr lang="en-US" dirty="0" smtClean="0"/>
                  <a:t>Assists </a:t>
                </a:r>
                <a:r>
                  <a:rPr lang="en-US" dirty="0"/>
                  <a:t>AO throughout the report control symbol process with the DD Form 67 approval process</a:t>
                </a:r>
              </a:p>
              <a:p>
                <a:pPr algn="ctr"/>
                <a:r>
                  <a:rPr lang="en-US" dirty="0" smtClean="0"/>
                  <a:t> </a:t>
                </a:r>
                <a:endParaRPr lang="en-US" dirty="0"/>
              </a:p>
              <a:p>
                <a:pPr algn="ctr"/>
                <a:endParaRPr lang="en-US" dirty="0"/>
              </a:p>
            </p:txBody>
          </p:sp>
          <p:pic>
            <p:nvPicPr>
              <p:cNvPr id="34" name="Picture 33" descr="C:\Documents and Settings\TEMP\Desktop\Pictures\blue people\bluemanpapers.jpg"/>
              <p:cNvPicPr>
                <a:picLocks noChangeAspect="1" noChangeArrowheads="1"/>
              </p:cNvPicPr>
              <p:nvPr/>
            </p:nvPicPr>
            <p:blipFill>
              <a:blip r:embed="rId3" cstate="print">
                <a:clrChange>
                  <a:clrFrom>
                    <a:srgbClr val="FFFFFF"/>
                  </a:clrFrom>
                  <a:clrTo>
                    <a:srgbClr val="FFFFFF">
                      <a:alpha val="0"/>
                    </a:srgbClr>
                  </a:clrTo>
                </a:clrChange>
              </a:blip>
              <a:srcRect t="22966" b="23445"/>
              <a:stretch>
                <a:fillRect/>
              </a:stretch>
            </p:blipFill>
            <p:spPr bwMode="auto">
              <a:xfrm>
                <a:off x="1462755" y="2965960"/>
                <a:ext cx="1432845" cy="767840"/>
              </a:xfrm>
              <a:prstGeom prst="rect">
                <a:avLst/>
              </a:prstGeom>
              <a:solidFill>
                <a:schemeClr val="accent1">
                  <a:alpha val="0"/>
                </a:schemeClr>
              </a:solidFill>
              <a:effectLst>
                <a:outerShdw blurRad="50800" dist="50800" dir="5400000" algn="ctr" rotWithShape="0">
                  <a:srgbClr val="000000">
                    <a:alpha val="0"/>
                  </a:srgbClr>
                </a:outerShdw>
              </a:effectLst>
            </p:spPr>
          </p:pic>
        </p:grpSp>
        <p:cxnSp>
          <p:nvCxnSpPr>
            <p:cNvPr id="6" name="Straight Connector 5"/>
            <p:cNvCxnSpPr/>
            <p:nvPr/>
          </p:nvCxnSpPr>
          <p:spPr>
            <a:xfrm>
              <a:off x="2331578" y="3352800"/>
              <a:ext cx="4480845" cy="0"/>
            </a:xfrm>
            <a:prstGeom prst="line">
              <a:avLst/>
            </a:prstGeom>
            <a:ln w="6350">
              <a:gradFill>
                <a:gsLst>
                  <a:gs pos="0">
                    <a:schemeClr val="bg1">
                      <a:lumMod val="72000"/>
                    </a:schemeClr>
                  </a:gs>
                  <a:gs pos="100000">
                    <a:schemeClr val="bg1">
                      <a:lumMod val="85000"/>
                    </a:schemeClr>
                  </a:gs>
                  <a:gs pos="5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aphicFrame>
        <p:nvGraphicFramePr>
          <p:cNvPr id="44" name="Table 43"/>
          <p:cNvGraphicFramePr>
            <a:graphicFrameLocks noGrp="1"/>
          </p:cNvGraphicFramePr>
          <p:nvPr>
            <p:extLst>
              <p:ext uri="{D42A27DB-BD31-4B8C-83A1-F6EECF244321}">
                <p14:modId xmlns:p14="http://schemas.microsoft.com/office/powerpoint/2010/main" val="30398544"/>
              </p:ext>
            </p:extLst>
          </p:nvPr>
        </p:nvGraphicFramePr>
        <p:xfrm>
          <a:off x="114298" y="2362200"/>
          <a:ext cx="8915403" cy="3200400"/>
        </p:xfrm>
        <a:graphic>
          <a:graphicData uri="http://schemas.openxmlformats.org/drawingml/2006/table">
            <a:tbl>
              <a:tblPr firstRow="1" bandRow="1">
                <a:tableStyleId>{073A0DAA-6AF3-43AB-8588-CEC1D06C72B9}</a:tableStyleId>
              </a:tblPr>
              <a:tblGrid>
                <a:gridCol w="1273629"/>
                <a:gridCol w="1273629"/>
                <a:gridCol w="1273629"/>
                <a:gridCol w="1273629"/>
                <a:gridCol w="1273629"/>
                <a:gridCol w="1273629"/>
                <a:gridCol w="1273629"/>
              </a:tblGrid>
              <a:tr h="1467853">
                <a:tc>
                  <a:txBody>
                    <a:bodyPr/>
                    <a:lstStyle/>
                    <a:p>
                      <a:pPr algn="ctr"/>
                      <a:r>
                        <a:rPr lang="en-US" sz="1400" dirty="0" smtClean="0"/>
                        <a:t>Component Forms</a:t>
                      </a:r>
                      <a:r>
                        <a:rPr lang="en-US" sz="1400" baseline="0" dirty="0" smtClean="0"/>
                        <a:t> Manager</a:t>
                      </a:r>
                      <a:endParaRPr lang="en-US" sz="1400" dirty="0"/>
                    </a:p>
                  </a:txBody>
                  <a:tcPr anchor="ctr"/>
                </a:tc>
                <a:tc>
                  <a:txBody>
                    <a:bodyPr/>
                    <a:lstStyle/>
                    <a:p>
                      <a:pPr algn="ctr"/>
                      <a:r>
                        <a:rPr lang="en-US" sz="1400" dirty="0" smtClean="0"/>
                        <a:t>Director,</a:t>
                      </a:r>
                      <a:r>
                        <a:rPr lang="en-US" sz="1400" baseline="0" dirty="0" smtClean="0"/>
                        <a:t> Defense Manpower and Data Center</a:t>
                      </a:r>
                      <a:endParaRPr lang="en-US" sz="1400" dirty="0"/>
                    </a:p>
                  </a:txBody>
                  <a:tcPr anchor="ctr"/>
                </a:tc>
                <a:tc>
                  <a:txBody>
                    <a:bodyPr/>
                    <a:lstStyle/>
                    <a:p>
                      <a:pPr algn="ctr"/>
                      <a:r>
                        <a:rPr lang="en-US" sz="1400" dirty="0" smtClean="0"/>
                        <a:t>Component Privacy Official or OSD Privacy</a:t>
                      </a:r>
                      <a:r>
                        <a:rPr lang="en-US" sz="1400" baseline="0" dirty="0" smtClean="0"/>
                        <a:t> Official </a:t>
                      </a:r>
                      <a:endParaRPr lang="en-US" sz="1400" dirty="0"/>
                    </a:p>
                  </a:txBody>
                  <a:tcPr anchor="ctr"/>
                </a:tc>
                <a:tc>
                  <a:txBody>
                    <a:bodyPr/>
                    <a:lstStyle/>
                    <a:p>
                      <a:pPr algn="ctr"/>
                      <a:r>
                        <a:rPr lang="en-US" sz="1400" dirty="0" smtClean="0"/>
                        <a:t>Human</a:t>
                      </a:r>
                      <a:r>
                        <a:rPr lang="en-US" sz="1400" baseline="0" dirty="0" smtClean="0"/>
                        <a:t> Research and Protection Program </a:t>
                      </a:r>
                      <a:endParaRPr lang="en-US" sz="1400" dirty="0"/>
                    </a:p>
                  </a:txBody>
                  <a:tcPr anchor="ctr"/>
                </a:tc>
                <a:tc>
                  <a:txBody>
                    <a:bodyPr/>
                    <a:lstStyle/>
                    <a:p>
                      <a:pPr algn="ctr"/>
                      <a:r>
                        <a:rPr lang="en-US" sz="1400" dirty="0" smtClean="0"/>
                        <a:t>Component Chief Information</a:t>
                      </a:r>
                      <a:r>
                        <a:rPr lang="en-US" sz="1400" baseline="0" dirty="0" smtClean="0"/>
                        <a:t> Officer</a:t>
                      </a:r>
                      <a:endParaRPr lang="en-US" sz="1400" dirty="0"/>
                    </a:p>
                  </a:txBody>
                  <a:tcPr anchor="ctr"/>
                </a:tc>
                <a:tc>
                  <a:txBody>
                    <a:bodyPr/>
                    <a:lstStyle/>
                    <a:p>
                      <a:pPr algn="ctr"/>
                      <a:r>
                        <a:rPr lang="en-US" sz="1400" dirty="0" smtClean="0"/>
                        <a:t>Component Records Manager</a:t>
                      </a:r>
                      <a:r>
                        <a:rPr lang="en-US" sz="1400" baseline="0" dirty="0" smtClean="0"/>
                        <a:t> </a:t>
                      </a:r>
                      <a:endParaRPr lang="en-US" sz="1400" dirty="0"/>
                    </a:p>
                  </a:txBody>
                  <a:tcPr anchor="ctr"/>
                </a:tc>
                <a:tc>
                  <a:txBody>
                    <a:bodyPr/>
                    <a:lstStyle/>
                    <a:p>
                      <a:pPr algn="ctr"/>
                      <a:r>
                        <a:rPr lang="en-US" sz="1400" dirty="0" smtClean="0"/>
                        <a:t>Component</a:t>
                      </a:r>
                      <a:r>
                        <a:rPr lang="en-US" sz="1400" baseline="0" dirty="0" smtClean="0"/>
                        <a:t> General Counsel</a:t>
                      </a:r>
                      <a:endParaRPr lang="en-US" sz="1400" dirty="0"/>
                    </a:p>
                  </a:txBody>
                  <a:tcPr anchor="ctr"/>
                </a:tc>
              </a:tr>
              <a:tr h="1732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DD Form 67 process</a:t>
                      </a:r>
                    </a:p>
                    <a:p>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DRS,</a:t>
                      </a:r>
                      <a:r>
                        <a:rPr lang="en-US" sz="1400" baseline="0" dirty="0" smtClean="0">
                          <a:solidFill>
                            <a:schemeClr val="tx1"/>
                          </a:solidFill>
                        </a:rPr>
                        <a:t> email, pass on to OSD privacy official and HRPP official</a:t>
                      </a:r>
                      <a:endParaRPr lang="en-US" sz="1400" dirty="0" smtClean="0">
                        <a:solidFill>
                          <a:schemeClr val="tx1"/>
                        </a:solidFill>
                      </a:endParaRPr>
                    </a:p>
                  </a:txBody>
                  <a:tcPr anchor="ctr"/>
                </a:tc>
                <a:tc>
                  <a:txBody>
                    <a:bodyPr/>
                    <a:lstStyle/>
                    <a:p>
                      <a:pPr algn="ctr"/>
                      <a:endParaRPr lang="en-US" sz="1400" dirty="0"/>
                    </a:p>
                  </a:txBody>
                  <a:tcPr anchor="ctr"/>
                </a:tc>
                <a:tc>
                  <a:txBody>
                    <a:bodyPr/>
                    <a:lstStyle/>
                    <a:p>
                      <a:endParaRPr lang="en-US" sz="1400" dirty="0"/>
                    </a:p>
                  </a:txBody>
                  <a:tcPr anchor="ctr"/>
                </a:tc>
                <a:tc>
                  <a:txBody>
                    <a:bodyPr/>
                    <a:lstStyle/>
                    <a:p>
                      <a:endParaRPr lang="en-US" sz="1400"/>
                    </a:p>
                  </a:txBody>
                  <a:tcPr anchor="ctr"/>
                </a:tc>
                <a:tc>
                  <a:txBody>
                    <a:bodyPr/>
                    <a:lstStyle/>
                    <a:p>
                      <a:endParaRPr lang="en-US" sz="1400" dirty="0"/>
                    </a:p>
                  </a:txBody>
                  <a:tcPr anchor="ctr"/>
                </a:tc>
                <a:tc>
                  <a:txBody>
                    <a:bodyPr/>
                    <a:lstStyle/>
                    <a:p>
                      <a:pPr algn="ctr"/>
                      <a:endParaRPr lang="en-US" sz="1400" dirty="0">
                        <a:solidFill>
                          <a:schemeClr val="tx1"/>
                        </a:solidFill>
                      </a:endParaRPr>
                    </a:p>
                  </a:txBody>
                  <a:tcPr anchor="ctr"/>
                </a:tc>
              </a:tr>
            </a:tbl>
          </a:graphicData>
        </a:graphic>
      </p:graphicFrame>
      <p:grpSp>
        <p:nvGrpSpPr>
          <p:cNvPr id="45" name="Group 44"/>
          <p:cNvGrpSpPr/>
          <p:nvPr/>
        </p:nvGrpSpPr>
        <p:grpSpPr>
          <a:xfrm>
            <a:off x="762000" y="1828800"/>
            <a:ext cx="7620000" cy="3416320"/>
            <a:chOff x="897153" y="1334103"/>
            <a:chExt cx="7620000" cy="3416320"/>
          </a:xfrm>
        </p:grpSpPr>
        <p:grpSp>
          <p:nvGrpSpPr>
            <p:cNvPr id="46" name="Group 45"/>
            <p:cNvGrpSpPr/>
            <p:nvPr/>
          </p:nvGrpSpPr>
          <p:grpSpPr>
            <a:xfrm>
              <a:off x="897153" y="1334103"/>
              <a:ext cx="7620000" cy="3416320"/>
              <a:chOff x="-838200" y="3076600"/>
              <a:chExt cx="7620000" cy="3416320"/>
            </a:xfrm>
          </p:grpSpPr>
          <p:sp>
            <p:nvSpPr>
              <p:cNvPr id="48" name="TextBox 47"/>
              <p:cNvSpPr txBox="1"/>
              <p:nvPr/>
            </p:nvSpPr>
            <p:spPr>
              <a:xfrm>
                <a:off x="-838200" y="3076600"/>
                <a:ext cx="7620000" cy="341632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smtClean="0"/>
              </a:p>
              <a:p>
                <a:pPr algn="ctr"/>
                <a:r>
                  <a:rPr lang="en-US" b="1" dirty="0" smtClean="0"/>
                  <a:t>Defense Manpower and Data Center (DMDC)</a:t>
                </a:r>
              </a:p>
              <a:p>
                <a:pPr algn="ctr"/>
                <a:r>
                  <a:rPr lang="en-US" b="1" dirty="0" smtClean="0"/>
                  <a:t>Coordination Process</a:t>
                </a:r>
              </a:p>
              <a:p>
                <a:pPr algn="ctr"/>
                <a:endParaRPr lang="en-US" b="1" dirty="0"/>
              </a:p>
              <a:p>
                <a:r>
                  <a:rPr lang="en-US" dirty="0"/>
                  <a:t> </a:t>
                </a:r>
                <a:r>
                  <a:rPr lang="en-US" dirty="0" smtClean="0"/>
                  <a:t>   </a:t>
                </a:r>
                <a:endParaRPr lang="en-US" dirty="0"/>
              </a:p>
              <a:p>
                <a:r>
                  <a:rPr lang="en-US" dirty="0" smtClean="0"/>
                  <a:t>    1. </a:t>
                </a:r>
                <a:r>
                  <a:rPr lang="en-US" dirty="0"/>
                  <a:t>AO drafts a DMDC supporting statement </a:t>
                </a:r>
              </a:p>
              <a:p>
                <a:endParaRPr lang="en-US" dirty="0"/>
              </a:p>
              <a:p>
                <a:pPr marL="569913" indent="-569913"/>
                <a:r>
                  <a:rPr lang="en-US" dirty="0" smtClean="0"/>
                  <a:t>    2. </a:t>
                </a:r>
                <a:r>
                  <a:rPr lang="en-US" dirty="0"/>
                  <a:t>AO submits collection instrument, DD Form 2936, and supporting statement via </a:t>
                </a:r>
                <a:r>
                  <a:rPr lang="en-US" dirty="0" smtClean="0"/>
                  <a:t>email </a:t>
                </a:r>
                <a:r>
                  <a:rPr lang="en-US" dirty="0"/>
                  <a:t>to DMDC</a:t>
                </a:r>
              </a:p>
              <a:p>
                <a:endParaRPr lang="en-US" dirty="0"/>
              </a:p>
              <a:p>
                <a:r>
                  <a:rPr lang="en-US" dirty="0" smtClean="0"/>
                  <a:t>    3. </a:t>
                </a:r>
                <a:r>
                  <a:rPr lang="en-US" dirty="0"/>
                  <a:t>DMDC conducts review and assists AO </a:t>
                </a:r>
                <a:r>
                  <a:rPr lang="en-US" dirty="0" smtClean="0"/>
                  <a:t>directly </a:t>
                </a:r>
                <a:endParaRPr lang="en-US" dirty="0"/>
              </a:p>
              <a:p>
                <a:pPr algn="ctr"/>
                <a:endParaRPr lang="en-US" dirty="0"/>
              </a:p>
            </p:txBody>
          </p:sp>
          <p:pic>
            <p:nvPicPr>
              <p:cNvPr id="49" name="Picture 4" descr="C:\Documents and Settings\TEMP\Desktop\Pictures\blue people\dmdc.jpg"/>
              <p:cNvPicPr>
                <a:picLocks noChangeAspect="1" noChangeArrowheads="1"/>
              </p:cNvPicPr>
              <p:nvPr/>
            </p:nvPicPr>
            <p:blipFill>
              <a:blip r:embed="rId4" cstate="print">
                <a:clrChange>
                  <a:clrFrom>
                    <a:srgbClr val="FFFFFF"/>
                  </a:clrFrom>
                  <a:clrTo>
                    <a:srgbClr val="FFFFFF">
                      <a:alpha val="0"/>
                    </a:srgbClr>
                  </a:clrTo>
                </a:clrChange>
              </a:blip>
              <a:srcRect t="9091" b="7576"/>
              <a:stretch>
                <a:fillRect/>
              </a:stretch>
            </p:blipFill>
            <p:spPr bwMode="auto">
              <a:xfrm>
                <a:off x="-397301" y="3352799"/>
                <a:ext cx="849553" cy="707961"/>
              </a:xfrm>
              <a:prstGeom prst="rect">
                <a:avLst/>
              </a:prstGeom>
              <a:noFill/>
            </p:spPr>
          </p:pic>
        </p:grpSp>
        <p:cxnSp>
          <p:nvCxnSpPr>
            <p:cNvPr id="47" name="Straight Connector 46"/>
            <p:cNvCxnSpPr/>
            <p:nvPr/>
          </p:nvCxnSpPr>
          <p:spPr>
            <a:xfrm>
              <a:off x="2466731" y="2318263"/>
              <a:ext cx="4480845" cy="0"/>
            </a:xfrm>
            <a:prstGeom prst="line">
              <a:avLst/>
            </a:prstGeom>
            <a:ln w="6350">
              <a:gradFill>
                <a:gsLst>
                  <a:gs pos="0">
                    <a:schemeClr val="bg1">
                      <a:lumMod val="72000"/>
                    </a:schemeClr>
                  </a:gs>
                  <a:gs pos="100000">
                    <a:schemeClr val="bg1">
                      <a:lumMod val="85000"/>
                    </a:schemeClr>
                  </a:gs>
                  <a:gs pos="5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pic>
        <p:nvPicPr>
          <p:cNvPr id="50" name="Picture 4" descr="C:\Documents and Settings\TEMP\Desktop\Pictures\blue people\dmdc.jpg"/>
          <p:cNvPicPr>
            <a:picLocks noChangeAspect="1" noChangeArrowheads="1"/>
          </p:cNvPicPr>
          <p:nvPr/>
        </p:nvPicPr>
        <p:blipFill>
          <a:blip r:embed="rId4" cstate="print"/>
          <a:srcRect t="9091" b="7576"/>
          <a:stretch>
            <a:fillRect/>
          </a:stretch>
        </p:blipFill>
        <p:spPr bwMode="auto">
          <a:xfrm>
            <a:off x="1722256" y="1825807"/>
            <a:ext cx="513619" cy="428016"/>
          </a:xfrm>
          <a:prstGeom prst="rect">
            <a:avLst/>
          </a:prstGeom>
          <a:noFill/>
        </p:spPr>
      </p:pic>
      <p:pic>
        <p:nvPicPr>
          <p:cNvPr id="51" name="Picture 50" descr="C:\Documents and Settings\TEMP\Desktop\Pictures\blue people\bluemanpapers.jpg"/>
          <p:cNvPicPr>
            <a:picLocks noChangeAspect="1" noChangeArrowheads="1"/>
          </p:cNvPicPr>
          <p:nvPr/>
        </p:nvPicPr>
        <p:blipFill>
          <a:blip r:embed="rId3" cstate="print"/>
          <a:srcRect t="22966" b="23445"/>
          <a:stretch>
            <a:fillRect/>
          </a:stretch>
        </p:blipFill>
        <p:spPr bwMode="auto">
          <a:xfrm>
            <a:off x="404751" y="1919129"/>
            <a:ext cx="684608" cy="366871"/>
          </a:xfrm>
          <a:prstGeom prst="rect">
            <a:avLst/>
          </a:prstGeom>
          <a:solidFill>
            <a:schemeClr val="accent1">
              <a:alpha val="0"/>
            </a:schemeClr>
          </a:solidFill>
          <a:effectLst>
            <a:outerShdw blurRad="50800" dist="50800" dir="5400000" algn="ctr" rotWithShape="0">
              <a:srgbClr val="000000">
                <a:alpha val="0"/>
              </a:srgbClr>
            </a:outerShdw>
          </a:effectLst>
        </p:spPr>
      </p:pic>
      <p:sp>
        <p:nvSpPr>
          <p:cNvPr id="2" name="Slide Number Placeholder 1"/>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29</a:t>
            </a:fld>
            <a:endParaRPr lang="en-US">
              <a:solidFill>
                <a:prstClr val="black">
                  <a:lumMod val="65000"/>
                  <a:lumOff val="35000"/>
                </a:prstClr>
              </a:solidFill>
            </a:endParaRPr>
          </a:p>
        </p:txBody>
      </p:sp>
    </p:spTree>
    <p:extLst>
      <p:ext uri="{BB962C8B-B14F-4D97-AF65-F5344CB8AC3E}">
        <p14:creationId xmlns:p14="http://schemas.microsoft.com/office/powerpoint/2010/main" val="3436246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xit" presetSubtype="0" fill="hold" nodeType="with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xit" presetSubtype="0" fill="hold" nodeType="with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xit" presetSubtype="0" fill="hold" nodeType="withEffect">
                                  <p:stCondLst>
                                    <p:cond delay="0"/>
                                  </p:stCondLst>
                                  <p:childTnLst>
                                    <p:animEffect transition="out" filter="fade">
                                      <p:cBhvr>
                                        <p:cTn id="31" dur="500"/>
                                        <p:tgtEl>
                                          <p:spTgt spid="45"/>
                                        </p:tgtEl>
                                      </p:cBhvr>
                                    </p:animEffect>
                                    <p:set>
                                      <p:cBhvr>
                                        <p:cTn id="32" dur="1" fill="hold">
                                          <p:stCondLst>
                                            <p:cond delay="499"/>
                                          </p:stCondLst>
                                        </p:cTn>
                                        <p:tgtEl>
                                          <p:spTgt spid="45"/>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710"/>
            <a:ext cx="8229600" cy="1600200"/>
          </a:xfrm>
        </p:spPr>
        <p:txBody>
          <a:bodyPr/>
          <a:lstStyle/>
          <a:p>
            <a:pPr algn="l"/>
            <a:r>
              <a:rPr lang="en-US" u="sng" dirty="0"/>
              <a:t>Contact </a:t>
            </a:r>
            <a:r>
              <a:rPr lang="en-US" u="sng" dirty="0" smtClean="0"/>
              <a:t>Information</a:t>
            </a:r>
            <a:endParaRPr lang="en-US" u="sng" dirty="0"/>
          </a:p>
        </p:txBody>
      </p:sp>
      <p:sp>
        <p:nvSpPr>
          <p:cNvPr id="3" name="Content Placeholder 2"/>
          <p:cNvSpPr>
            <a:spLocks noGrp="1"/>
          </p:cNvSpPr>
          <p:nvPr>
            <p:ph idx="1"/>
          </p:nvPr>
        </p:nvSpPr>
        <p:spPr>
          <a:xfrm>
            <a:off x="457200" y="1828800"/>
            <a:ext cx="8229600" cy="4525963"/>
          </a:xfrm>
        </p:spPr>
        <p:txBody>
          <a:bodyPr>
            <a:normAutofit fontScale="92500" lnSpcReduction="10000"/>
          </a:bodyPr>
          <a:lstStyle/>
          <a:p>
            <a:pPr>
              <a:buFont typeface="Wingdings" panose="05000000000000000000" pitchFamily="2" charset="2"/>
              <a:buChar char="q"/>
            </a:pPr>
            <a:r>
              <a:rPr lang="en-US" sz="2300" dirty="0">
                <a:solidFill>
                  <a:schemeClr val="tx1">
                    <a:lumMod val="65000"/>
                    <a:lumOff val="35000"/>
                  </a:schemeClr>
                </a:solidFill>
              </a:rPr>
              <a:t>DoD Directives </a:t>
            </a:r>
            <a:r>
              <a:rPr lang="en-US" sz="2300" dirty="0" smtClean="0">
                <a:solidFill>
                  <a:schemeClr val="tx1">
                    <a:lumMod val="65000"/>
                    <a:lumOff val="35000"/>
                  </a:schemeClr>
                </a:solidFill>
              </a:rPr>
              <a:t>Organizational Mailbox:</a:t>
            </a:r>
            <a:endParaRPr lang="en-US" sz="2300" dirty="0">
              <a:solidFill>
                <a:schemeClr val="tx1">
                  <a:lumMod val="65000"/>
                  <a:lumOff val="35000"/>
                </a:schemeClr>
              </a:solidFill>
            </a:endParaRPr>
          </a:p>
          <a:p>
            <a:pPr lvl="1">
              <a:buFont typeface="Wingdings" panose="05000000000000000000" pitchFamily="2" charset="2"/>
              <a:buChar char="q"/>
            </a:pPr>
            <a:r>
              <a:rPr lang="en-US" sz="1900" dirty="0">
                <a:solidFill>
                  <a:schemeClr val="tx1">
                    <a:lumMod val="75000"/>
                    <a:lumOff val="25000"/>
                  </a:schemeClr>
                </a:solidFill>
                <a:latin typeface="Calibri" panose="020F0502020204030204" pitchFamily="34" charset="0"/>
                <a:hlinkClick r:id="rId3"/>
              </a:rPr>
              <a:t>whs.mc-alex.esd.mbx.dod-directives@mail.mil</a:t>
            </a:r>
            <a:endParaRPr lang="en-US" sz="1900" dirty="0">
              <a:solidFill>
                <a:schemeClr val="tx1">
                  <a:lumMod val="75000"/>
                  <a:lumOff val="25000"/>
                </a:schemeClr>
              </a:solidFill>
              <a:latin typeface="Calibri" panose="020F0502020204030204" pitchFamily="34" charset="0"/>
            </a:endParaRPr>
          </a:p>
          <a:p>
            <a:pPr lvl="1">
              <a:buFont typeface="Wingdings" panose="05000000000000000000" pitchFamily="2" charset="2"/>
              <a:buChar char="q"/>
            </a:pPr>
            <a:r>
              <a:rPr lang="en-US" sz="1900" dirty="0">
                <a:solidFill>
                  <a:schemeClr val="tx1">
                    <a:lumMod val="75000"/>
                    <a:lumOff val="25000"/>
                  </a:schemeClr>
                </a:solidFill>
                <a:latin typeface="Calibri" panose="020F0502020204030204" pitchFamily="34" charset="0"/>
              </a:rPr>
              <a:t>All Document submissions must be sent to this </a:t>
            </a:r>
            <a:r>
              <a:rPr lang="en-US" sz="1900" dirty="0" smtClean="0">
                <a:solidFill>
                  <a:schemeClr val="tx1">
                    <a:lumMod val="75000"/>
                    <a:lumOff val="25000"/>
                  </a:schemeClr>
                </a:solidFill>
                <a:latin typeface="Calibri" panose="020F0502020204030204" pitchFamily="34" charset="0"/>
              </a:rPr>
              <a:t>mailbox</a:t>
            </a:r>
            <a:endParaRPr lang="en-US" sz="1900" dirty="0">
              <a:solidFill>
                <a:schemeClr val="tx1">
                  <a:lumMod val="75000"/>
                  <a:lumOff val="25000"/>
                </a:schemeClr>
              </a:solidFill>
              <a:latin typeface="Calibri" panose="020F0502020204030204" pitchFamily="34" charset="0"/>
            </a:endParaRPr>
          </a:p>
          <a:p>
            <a:pPr lvl="1">
              <a:buFont typeface="Wingdings" panose="05000000000000000000" pitchFamily="2" charset="2"/>
              <a:buChar char="q"/>
            </a:pPr>
            <a:endParaRPr lang="en-US" dirty="0">
              <a:solidFill>
                <a:schemeClr val="tx1">
                  <a:lumMod val="65000"/>
                  <a:lumOff val="35000"/>
                </a:schemeClr>
              </a:solidFill>
            </a:endParaRPr>
          </a:p>
          <a:p>
            <a:pPr>
              <a:buFont typeface="Wingdings" panose="05000000000000000000" pitchFamily="2" charset="2"/>
              <a:buChar char="q"/>
            </a:pPr>
            <a:r>
              <a:rPr lang="en-US" sz="2300" dirty="0" smtClean="0">
                <a:solidFill>
                  <a:schemeClr val="tx1">
                    <a:lumMod val="65000"/>
                    <a:lumOff val="35000"/>
                  </a:schemeClr>
                </a:solidFill>
              </a:rPr>
              <a:t>Mr. Frederick Licari</a:t>
            </a:r>
          </a:p>
          <a:p>
            <a:pPr lvl="1">
              <a:buFont typeface="Wingdings" panose="05000000000000000000" pitchFamily="2" charset="2"/>
              <a:buChar char="q"/>
            </a:pPr>
            <a:r>
              <a:rPr lang="en-US" sz="1900" dirty="0">
                <a:solidFill>
                  <a:schemeClr val="tx1">
                    <a:lumMod val="75000"/>
                    <a:lumOff val="25000"/>
                  </a:schemeClr>
                </a:solidFill>
                <a:latin typeface="Calibri" panose="020F0502020204030204" pitchFamily="34" charset="0"/>
              </a:rPr>
              <a:t>Office of Information Management (OIM) Team Lead</a:t>
            </a:r>
          </a:p>
          <a:p>
            <a:pPr lvl="1">
              <a:buFont typeface="Wingdings" panose="05000000000000000000" pitchFamily="2" charset="2"/>
              <a:buChar char="q"/>
            </a:pPr>
            <a:r>
              <a:rPr lang="en-US" sz="1900" dirty="0">
                <a:solidFill>
                  <a:schemeClr val="tx1">
                    <a:lumMod val="75000"/>
                    <a:lumOff val="25000"/>
                  </a:schemeClr>
                </a:solidFill>
                <a:latin typeface="Calibri" panose="020F0502020204030204" pitchFamily="34" charset="0"/>
              </a:rPr>
              <a:t>DoD Internal Information Collections Officer (IICO)</a:t>
            </a:r>
          </a:p>
          <a:p>
            <a:pPr lvl="1">
              <a:buFont typeface="Wingdings" panose="05000000000000000000" pitchFamily="2" charset="2"/>
              <a:buChar char="q"/>
            </a:pPr>
            <a:r>
              <a:rPr lang="en-US" sz="1900" dirty="0">
                <a:solidFill>
                  <a:schemeClr val="tx1">
                    <a:lumMod val="75000"/>
                    <a:lumOff val="25000"/>
                  </a:schemeClr>
                </a:solidFill>
                <a:latin typeface="Calibri" panose="020F0502020204030204" pitchFamily="34" charset="0"/>
              </a:rPr>
              <a:t>DoD Clearance Officer</a:t>
            </a:r>
          </a:p>
          <a:p>
            <a:pPr lvl="1">
              <a:buFont typeface="Wingdings" panose="05000000000000000000" pitchFamily="2" charset="2"/>
              <a:buChar char="q"/>
            </a:pPr>
            <a:endParaRPr lang="en-US" dirty="0">
              <a:solidFill>
                <a:schemeClr val="tx1">
                  <a:lumMod val="65000"/>
                  <a:lumOff val="35000"/>
                </a:schemeClr>
              </a:solidFill>
            </a:endParaRPr>
          </a:p>
          <a:p>
            <a:pPr lvl="1">
              <a:buFont typeface="Wingdings" panose="05000000000000000000" pitchFamily="2" charset="2"/>
              <a:buChar char="q"/>
            </a:pPr>
            <a:endParaRPr lang="en-US" sz="500" dirty="0">
              <a:solidFill>
                <a:schemeClr val="tx1">
                  <a:lumMod val="65000"/>
                  <a:lumOff val="35000"/>
                </a:schemeClr>
              </a:solidFill>
            </a:endParaRPr>
          </a:p>
          <a:p>
            <a:pPr>
              <a:buFont typeface="Wingdings" panose="05000000000000000000" pitchFamily="2" charset="2"/>
              <a:buChar char="q"/>
            </a:pPr>
            <a:r>
              <a:rPr lang="en-US" sz="2300" dirty="0">
                <a:solidFill>
                  <a:schemeClr val="tx1">
                    <a:lumMod val="65000"/>
                    <a:lumOff val="35000"/>
                  </a:schemeClr>
                </a:solidFill>
              </a:rPr>
              <a:t>Shelly Finke, Tyler </a:t>
            </a:r>
            <a:r>
              <a:rPr lang="en-US" sz="2300" dirty="0" smtClean="0">
                <a:solidFill>
                  <a:schemeClr val="tx1">
                    <a:lumMod val="65000"/>
                    <a:lumOff val="35000"/>
                  </a:schemeClr>
                </a:solidFill>
              </a:rPr>
              <a:t>Robinson, </a:t>
            </a:r>
            <a:r>
              <a:rPr lang="en-US" sz="2300" dirty="0">
                <a:solidFill>
                  <a:schemeClr val="tx1">
                    <a:lumMod val="65000"/>
                    <a:lumOff val="35000"/>
                  </a:schemeClr>
                </a:solidFill>
              </a:rPr>
              <a:t>Karl Pabst, Caitlyn Borghi, </a:t>
            </a:r>
            <a:r>
              <a:rPr lang="en-US" sz="2300" dirty="0" smtClean="0">
                <a:solidFill>
                  <a:schemeClr val="tx1">
                    <a:lumMod val="65000"/>
                    <a:lumOff val="35000"/>
                  </a:schemeClr>
                </a:solidFill>
              </a:rPr>
              <a:t>   Kaitlin Chiarelli, Mayra Dalence, and Ian Armstrong</a:t>
            </a:r>
            <a:endParaRPr lang="en-US" sz="2300" dirty="0">
              <a:solidFill>
                <a:schemeClr val="tx1">
                  <a:lumMod val="65000"/>
                  <a:lumOff val="35000"/>
                </a:schemeClr>
              </a:solidFill>
            </a:endParaRPr>
          </a:p>
          <a:p>
            <a:pPr lvl="1">
              <a:buFont typeface="Wingdings" panose="05000000000000000000" pitchFamily="2" charset="2"/>
              <a:buChar char="q"/>
            </a:pPr>
            <a:r>
              <a:rPr lang="en-US" sz="1900" dirty="0">
                <a:solidFill>
                  <a:schemeClr val="tx1">
                    <a:lumMod val="75000"/>
                    <a:lumOff val="25000"/>
                  </a:schemeClr>
                </a:solidFill>
                <a:latin typeface="Calibri" panose="020F0502020204030204" pitchFamily="34" charset="0"/>
              </a:rPr>
              <a:t>Information Management </a:t>
            </a:r>
            <a:r>
              <a:rPr lang="en-US" sz="1900" dirty="0" smtClean="0">
                <a:solidFill>
                  <a:schemeClr val="tx1">
                    <a:lumMod val="75000"/>
                    <a:lumOff val="25000"/>
                  </a:schemeClr>
                </a:solidFill>
                <a:latin typeface="Calibri" panose="020F0502020204030204" pitchFamily="34" charset="0"/>
              </a:rPr>
              <a:t>Analysts </a:t>
            </a:r>
            <a:endParaRPr lang="en-US" sz="1900" dirty="0">
              <a:solidFill>
                <a:schemeClr val="tx1">
                  <a:lumMod val="75000"/>
                  <a:lumOff val="25000"/>
                </a:schemeClr>
              </a:solidFill>
              <a:latin typeface="Calibri" panose="020F0502020204030204" pitchFamily="34" charset="0"/>
            </a:endParaRPr>
          </a:p>
          <a:p>
            <a:pPr lvl="1">
              <a:buFont typeface="Wingdings" panose="05000000000000000000" pitchFamily="2" charset="2"/>
              <a:buChar char="q"/>
            </a:pPr>
            <a:r>
              <a:rPr lang="en-US" sz="1900" dirty="0">
                <a:solidFill>
                  <a:schemeClr val="tx1">
                    <a:lumMod val="75000"/>
                    <a:lumOff val="25000"/>
                  </a:schemeClr>
                </a:solidFill>
                <a:latin typeface="Calibri" panose="020F0502020204030204" pitchFamily="34" charset="0"/>
              </a:rPr>
              <a:t>Information Collections Org. Box: </a:t>
            </a:r>
            <a:r>
              <a:rPr lang="en-US" sz="1900" dirty="0">
                <a:solidFill>
                  <a:schemeClr val="tx1">
                    <a:lumMod val="75000"/>
                    <a:lumOff val="25000"/>
                  </a:schemeClr>
                </a:solidFill>
                <a:latin typeface="Calibri" panose="020F0502020204030204" pitchFamily="34" charset="0"/>
                <a:hlinkClick r:id="rId4"/>
              </a:rPr>
              <a:t>whs.mc-alex.esd.mbx.dd-dod-information-collections@mail.mil</a:t>
            </a:r>
            <a:r>
              <a:rPr lang="en-US" sz="1900" dirty="0">
                <a:solidFill>
                  <a:schemeClr val="tx1">
                    <a:lumMod val="75000"/>
                    <a:lumOff val="25000"/>
                  </a:schemeClr>
                </a:solidFill>
                <a:latin typeface="Calibri" panose="020F0502020204030204" pitchFamily="34" charset="0"/>
              </a:rPr>
              <a:t> (for questions and correspondence)</a:t>
            </a:r>
          </a:p>
          <a:p>
            <a:pPr marL="457200" lvl="1" indent="0">
              <a:buNone/>
            </a:pPr>
            <a:endParaRPr lang="en-US" dirty="0"/>
          </a:p>
          <a:p>
            <a:pPr marL="457200" lvl="1" indent="0">
              <a:buNone/>
            </a:pPr>
            <a:endParaRPr lang="en-US" dirty="0"/>
          </a:p>
          <a:p>
            <a:endParaRPr lang="en-US" dirty="0"/>
          </a:p>
        </p:txBody>
      </p:sp>
      <p:pic>
        <p:nvPicPr>
          <p:cNvPr id="4" name="Picture 2" descr="H:\Pictures\contact.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55" b="100000" l="437" r="100000"/>
                    </a14:imgEffect>
                  </a14:imgLayer>
                </a14:imgProps>
              </a:ext>
            </a:extLst>
          </a:blip>
          <a:srcRect/>
          <a:stretch>
            <a:fillRect/>
          </a:stretch>
        </p:blipFill>
        <p:spPr bwMode="auto">
          <a:xfrm>
            <a:off x="7162800" y="457200"/>
            <a:ext cx="960784" cy="923024"/>
          </a:xfrm>
          <a:prstGeom prst="rect">
            <a:avLst/>
          </a:prstGeom>
          <a:noFill/>
        </p:spPr>
      </p:pic>
      <p:sp>
        <p:nvSpPr>
          <p:cNvPr id="5" name="Slide Number Placeholder 4"/>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3</a:t>
            </a:fld>
            <a:endParaRPr lang="en-US">
              <a:solidFill>
                <a:prstClr val="black">
                  <a:lumMod val="65000"/>
                  <a:lumOff val="35000"/>
                </a:prstClr>
              </a:solidFill>
            </a:endParaRPr>
          </a:p>
        </p:txBody>
      </p:sp>
    </p:spTree>
    <p:extLst>
      <p:ext uri="{BB962C8B-B14F-4D97-AF65-F5344CB8AC3E}">
        <p14:creationId xmlns:p14="http://schemas.microsoft.com/office/powerpoint/2010/main" val="3462870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Mandatory coordinators’ coordination processes</a:t>
            </a:r>
            <a:endParaRPr lang="en-US" dirty="0"/>
          </a:p>
        </p:txBody>
      </p:sp>
      <p:grpSp>
        <p:nvGrpSpPr>
          <p:cNvPr id="46" name="Group 45"/>
          <p:cNvGrpSpPr/>
          <p:nvPr/>
        </p:nvGrpSpPr>
        <p:grpSpPr>
          <a:xfrm>
            <a:off x="762000" y="2052459"/>
            <a:ext cx="7620000" cy="3662541"/>
            <a:chOff x="695696" y="1971998"/>
            <a:chExt cx="7620000" cy="3662541"/>
          </a:xfrm>
        </p:grpSpPr>
        <p:grpSp>
          <p:nvGrpSpPr>
            <p:cNvPr id="47" name="Group 46"/>
            <p:cNvGrpSpPr/>
            <p:nvPr/>
          </p:nvGrpSpPr>
          <p:grpSpPr>
            <a:xfrm>
              <a:off x="695696" y="1971998"/>
              <a:ext cx="7620000" cy="3662541"/>
              <a:chOff x="3209243" y="3076600"/>
              <a:chExt cx="7620000" cy="3662541"/>
            </a:xfrm>
          </p:grpSpPr>
          <p:sp>
            <p:nvSpPr>
              <p:cNvPr id="49" name="TextBox 48"/>
              <p:cNvSpPr txBox="1"/>
              <p:nvPr/>
            </p:nvSpPr>
            <p:spPr>
              <a:xfrm>
                <a:off x="3209243" y="3076600"/>
                <a:ext cx="7620000" cy="3662541"/>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a:p>
              <a:p>
                <a:pPr algn="ctr"/>
                <a:r>
                  <a:rPr lang="en-US" b="1" dirty="0" smtClean="0"/>
                  <a:t>Component or OSD Privacy Official</a:t>
                </a:r>
              </a:p>
              <a:p>
                <a:pPr algn="ctr"/>
                <a:r>
                  <a:rPr lang="en-US" b="1" dirty="0" smtClean="0"/>
                  <a:t>Coordination Process</a:t>
                </a:r>
              </a:p>
              <a:p>
                <a:pPr algn="ctr"/>
                <a:endParaRPr lang="en-US" b="1" dirty="0" smtClean="0"/>
              </a:p>
              <a:p>
                <a:r>
                  <a:rPr lang="en-US" dirty="0"/>
                  <a:t>1. AO submits collection instrument and DD Form 2936 via Email </a:t>
                </a:r>
              </a:p>
              <a:p>
                <a:endParaRPr lang="en-US" sz="800" dirty="0"/>
              </a:p>
              <a:p>
                <a:pPr algn="ctr"/>
                <a:r>
                  <a:rPr lang="en-US" b="1" dirty="0"/>
                  <a:t>or</a:t>
                </a:r>
              </a:p>
              <a:p>
                <a:endParaRPr lang="en-US" sz="800" dirty="0"/>
              </a:p>
              <a:p>
                <a:r>
                  <a:rPr lang="en-US" dirty="0"/>
                  <a:t>1. DMDC submits DD Form 2936, collection instrument and supporting statement to </a:t>
                </a:r>
                <a:r>
                  <a:rPr lang="en-US" dirty="0" smtClean="0"/>
                  <a:t>the OSD </a:t>
                </a:r>
                <a:r>
                  <a:rPr lang="en-US" dirty="0"/>
                  <a:t>privacy official </a:t>
                </a:r>
              </a:p>
              <a:p>
                <a:endParaRPr lang="en-US" dirty="0"/>
              </a:p>
              <a:p>
                <a:r>
                  <a:rPr lang="en-US" dirty="0"/>
                  <a:t>2. Privacy official </a:t>
                </a:r>
                <a:r>
                  <a:rPr lang="en-US" dirty="0" smtClean="0"/>
                  <a:t>provides </a:t>
                </a:r>
                <a:r>
                  <a:rPr lang="en-US" dirty="0"/>
                  <a:t>review and assists AO </a:t>
                </a:r>
                <a:r>
                  <a:rPr lang="en-US" dirty="0" smtClean="0"/>
                  <a:t>directly</a:t>
                </a:r>
              </a:p>
              <a:p>
                <a:endParaRPr lang="en-US" dirty="0"/>
              </a:p>
              <a:p>
                <a:r>
                  <a:rPr lang="en-US" dirty="0" smtClean="0"/>
                  <a:t> </a:t>
                </a:r>
                <a:endParaRPr lang="en-US" b="1" dirty="0"/>
              </a:p>
            </p:txBody>
          </p:sp>
          <p:pic>
            <p:nvPicPr>
              <p:cNvPr id="50" name="Picture 11" descr="C:\Documents and Settings\TEMP\Desktop\Pictures\blue people\bluemansearch.bmp"/>
              <p:cNvPicPr>
                <a:picLocks noChangeAspect="1" noChangeArrowheads="1"/>
              </p:cNvPicPr>
              <p:nvPr/>
            </p:nvPicPr>
            <p:blipFill>
              <a:blip r:embed="rId3" cstate="print">
                <a:clrChange>
                  <a:clrFrom>
                    <a:srgbClr val="FFFFFF"/>
                  </a:clrFrom>
                  <a:clrTo>
                    <a:srgbClr val="FFFFFF">
                      <a:alpha val="0"/>
                    </a:srgbClr>
                  </a:clrTo>
                </a:clrChange>
              </a:blip>
              <a:srcRect l="8333" r="8333"/>
              <a:stretch>
                <a:fillRect/>
              </a:stretch>
            </p:blipFill>
            <p:spPr bwMode="auto">
              <a:xfrm>
                <a:off x="4333834" y="3276600"/>
                <a:ext cx="619166" cy="742999"/>
              </a:xfrm>
              <a:prstGeom prst="rect">
                <a:avLst/>
              </a:prstGeom>
              <a:noFill/>
            </p:spPr>
          </p:pic>
        </p:grpSp>
        <p:cxnSp>
          <p:nvCxnSpPr>
            <p:cNvPr id="48" name="Straight Connector 47"/>
            <p:cNvCxnSpPr/>
            <p:nvPr/>
          </p:nvCxnSpPr>
          <p:spPr>
            <a:xfrm>
              <a:off x="2265274" y="2971800"/>
              <a:ext cx="4480845" cy="0"/>
            </a:xfrm>
            <a:prstGeom prst="line">
              <a:avLst/>
            </a:prstGeom>
            <a:ln w="6350">
              <a:gradFill>
                <a:gsLst>
                  <a:gs pos="0">
                    <a:schemeClr val="bg1">
                      <a:lumMod val="72000"/>
                    </a:schemeClr>
                  </a:gs>
                  <a:gs pos="100000">
                    <a:schemeClr val="bg1">
                      <a:lumMod val="85000"/>
                    </a:schemeClr>
                  </a:gs>
                  <a:gs pos="5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404751" y="1825807"/>
            <a:ext cx="2977147" cy="460193"/>
            <a:chOff x="404751" y="1825807"/>
            <a:chExt cx="2977147" cy="460193"/>
          </a:xfrm>
        </p:grpSpPr>
        <p:pic>
          <p:nvPicPr>
            <p:cNvPr id="52" name="Picture 4" descr="C:\Documents and Settings\TEMP\Desktop\Pictures\blue people\dmdc.jpg"/>
            <p:cNvPicPr>
              <a:picLocks noChangeAspect="1" noChangeArrowheads="1"/>
            </p:cNvPicPr>
            <p:nvPr/>
          </p:nvPicPr>
          <p:blipFill>
            <a:blip r:embed="rId4" cstate="print"/>
            <a:srcRect t="9091" b="7576"/>
            <a:stretch>
              <a:fillRect/>
            </a:stretch>
          </p:blipFill>
          <p:spPr bwMode="auto">
            <a:xfrm>
              <a:off x="1722256" y="1825807"/>
              <a:ext cx="513619" cy="428016"/>
            </a:xfrm>
            <a:prstGeom prst="rect">
              <a:avLst/>
            </a:prstGeom>
            <a:noFill/>
          </p:spPr>
        </p:pic>
        <p:pic>
          <p:nvPicPr>
            <p:cNvPr id="53" name="Picture 52" descr="C:\Documents and Settings\TEMP\Desktop\Pictures\blue people\bluemanpapers.jpg"/>
            <p:cNvPicPr>
              <a:picLocks noChangeAspect="1" noChangeArrowheads="1"/>
            </p:cNvPicPr>
            <p:nvPr/>
          </p:nvPicPr>
          <p:blipFill>
            <a:blip r:embed="rId5" cstate="print"/>
            <a:srcRect t="22966" b="23445"/>
            <a:stretch>
              <a:fillRect/>
            </a:stretch>
          </p:blipFill>
          <p:spPr bwMode="auto">
            <a:xfrm>
              <a:off x="404751" y="1919129"/>
              <a:ext cx="684608" cy="366871"/>
            </a:xfrm>
            <a:prstGeom prst="rect">
              <a:avLst/>
            </a:prstGeom>
            <a:solidFill>
              <a:schemeClr val="accent1">
                <a:alpha val="0"/>
              </a:schemeClr>
            </a:solidFill>
            <a:effectLst>
              <a:outerShdw blurRad="50800" dist="50800" dir="5400000" algn="ctr" rotWithShape="0">
                <a:srgbClr val="000000">
                  <a:alpha val="0"/>
                </a:srgbClr>
              </a:outerShdw>
            </a:effectLst>
          </p:spPr>
        </p:pic>
        <p:pic>
          <p:nvPicPr>
            <p:cNvPr id="54" name="Picture 11" descr="C:\Documents and Settings\TEMP\Desktop\Pictures\blue people\bluemansearch.bmp"/>
            <p:cNvPicPr>
              <a:picLocks noChangeAspect="1" noChangeArrowheads="1"/>
            </p:cNvPicPr>
            <p:nvPr/>
          </p:nvPicPr>
          <p:blipFill>
            <a:blip r:embed="rId3" cstate="print"/>
            <a:srcRect l="8333" r="8333"/>
            <a:stretch>
              <a:fillRect/>
            </a:stretch>
          </p:blipFill>
          <p:spPr bwMode="auto">
            <a:xfrm>
              <a:off x="3076172" y="1856380"/>
              <a:ext cx="305726" cy="366871"/>
            </a:xfrm>
            <a:prstGeom prst="rect">
              <a:avLst/>
            </a:prstGeom>
            <a:noFill/>
          </p:spPr>
        </p:pic>
      </p:grpSp>
      <p:graphicFrame>
        <p:nvGraphicFramePr>
          <p:cNvPr id="55" name="Table 54"/>
          <p:cNvGraphicFramePr>
            <a:graphicFrameLocks noGrp="1"/>
          </p:cNvGraphicFramePr>
          <p:nvPr>
            <p:extLst>
              <p:ext uri="{D42A27DB-BD31-4B8C-83A1-F6EECF244321}">
                <p14:modId xmlns:p14="http://schemas.microsoft.com/office/powerpoint/2010/main" val="1083650712"/>
              </p:ext>
            </p:extLst>
          </p:nvPr>
        </p:nvGraphicFramePr>
        <p:xfrm>
          <a:off x="114299" y="2362200"/>
          <a:ext cx="8915403" cy="3200400"/>
        </p:xfrm>
        <a:graphic>
          <a:graphicData uri="http://schemas.openxmlformats.org/drawingml/2006/table">
            <a:tbl>
              <a:tblPr firstRow="1" bandRow="1">
                <a:tableStyleId>{073A0DAA-6AF3-43AB-8588-CEC1D06C72B9}</a:tableStyleId>
              </a:tblPr>
              <a:tblGrid>
                <a:gridCol w="1273629"/>
                <a:gridCol w="1273629"/>
                <a:gridCol w="1273629"/>
                <a:gridCol w="1273629"/>
                <a:gridCol w="1273629"/>
                <a:gridCol w="1273629"/>
                <a:gridCol w="1273629"/>
              </a:tblGrid>
              <a:tr h="1467853">
                <a:tc>
                  <a:txBody>
                    <a:bodyPr/>
                    <a:lstStyle/>
                    <a:p>
                      <a:pPr algn="ctr"/>
                      <a:r>
                        <a:rPr lang="en-US" sz="1400" dirty="0" smtClean="0"/>
                        <a:t>Component Forms</a:t>
                      </a:r>
                      <a:r>
                        <a:rPr lang="en-US" sz="1400" baseline="0" dirty="0" smtClean="0"/>
                        <a:t> Manager</a:t>
                      </a:r>
                      <a:endParaRPr lang="en-US" sz="1400" dirty="0"/>
                    </a:p>
                  </a:txBody>
                  <a:tcPr anchor="ctr"/>
                </a:tc>
                <a:tc>
                  <a:txBody>
                    <a:bodyPr/>
                    <a:lstStyle/>
                    <a:p>
                      <a:pPr algn="ctr"/>
                      <a:r>
                        <a:rPr lang="en-US" sz="1400" dirty="0" smtClean="0"/>
                        <a:t>Director,</a:t>
                      </a:r>
                      <a:r>
                        <a:rPr lang="en-US" sz="1400" baseline="0" dirty="0" smtClean="0"/>
                        <a:t> Defense Manpower and Data Center</a:t>
                      </a:r>
                      <a:endParaRPr lang="en-US" sz="1400" dirty="0"/>
                    </a:p>
                  </a:txBody>
                  <a:tcPr anchor="ctr"/>
                </a:tc>
                <a:tc>
                  <a:txBody>
                    <a:bodyPr/>
                    <a:lstStyle/>
                    <a:p>
                      <a:pPr algn="ctr"/>
                      <a:r>
                        <a:rPr lang="en-US" sz="1400" dirty="0" smtClean="0"/>
                        <a:t>Component Privacy Official or OSD Privacy</a:t>
                      </a:r>
                      <a:r>
                        <a:rPr lang="en-US" sz="1400" baseline="0" dirty="0" smtClean="0"/>
                        <a:t> Official </a:t>
                      </a:r>
                      <a:endParaRPr lang="en-US" sz="1400" dirty="0"/>
                    </a:p>
                  </a:txBody>
                  <a:tcPr anchor="ctr"/>
                </a:tc>
                <a:tc>
                  <a:txBody>
                    <a:bodyPr/>
                    <a:lstStyle/>
                    <a:p>
                      <a:pPr algn="ctr"/>
                      <a:r>
                        <a:rPr lang="en-US" sz="1400" dirty="0" smtClean="0"/>
                        <a:t>Human</a:t>
                      </a:r>
                      <a:r>
                        <a:rPr lang="en-US" sz="1400" baseline="0" dirty="0" smtClean="0"/>
                        <a:t> Research and Protection Program </a:t>
                      </a:r>
                      <a:endParaRPr lang="en-US" sz="1400" dirty="0"/>
                    </a:p>
                  </a:txBody>
                  <a:tcPr anchor="ctr"/>
                </a:tc>
                <a:tc>
                  <a:txBody>
                    <a:bodyPr/>
                    <a:lstStyle/>
                    <a:p>
                      <a:pPr algn="ctr"/>
                      <a:r>
                        <a:rPr lang="en-US" sz="1400" dirty="0" smtClean="0"/>
                        <a:t>Component Chief Information</a:t>
                      </a:r>
                      <a:r>
                        <a:rPr lang="en-US" sz="1400" baseline="0" dirty="0" smtClean="0"/>
                        <a:t> Officer</a:t>
                      </a:r>
                      <a:endParaRPr lang="en-US" sz="1400" dirty="0"/>
                    </a:p>
                  </a:txBody>
                  <a:tcPr anchor="ctr"/>
                </a:tc>
                <a:tc>
                  <a:txBody>
                    <a:bodyPr/>
                    <a:lstStyle/>
                    <a:p>
                      <a:pPr algn="ctr"/>
                      <a:r>
                        <a:rPr lang="en-US" sz="1400" dirty="0" smtClean="0"/>
                        <a:t>Component Records Manager</a:t>
                      </a:r>
                      <a:r>
                        <a:rPr lang="en-US" sz="1400" baseline="0" dirty="0" smtClean="0"/>
                        <a:t> </a:t>
                      </a:r>
                      <a:endParaRPr lang="en-US" sz="1400" dirty="0"/>
                    </a:p>
                  </a:txBody>
                  <a:tcPr anchor="ctr"/>
                </a:tc>
                <a:tc>
                  <a:txBody>
                    <a:bodyPr/>
                    <a:lstStyle/>
                    <a:p>
                      <a:pPr algn="ctr"/>
                      <a:r>
                        <a:rPr lang="en-US" sz="1400" dirty="0" smtClean="0"/>
                        <a:t>Component</a:t>
                      </a:r>
                      <a:r>
                        <a:rPr lang="en-US" sz="1400" baseline="0" dirty="0" smtClean="0"/>
                        <a:t> General Counsel</a:t>
                      </a:r>
                      <a:endParaRPr lang="en-US" sz="1400" dirty="0"/>
                    </a:p>
                  </a:txBody>
                  <a:tcPr anchor="ctr"/>
                </a:tc>
              </a:tr>
              <a:tr h="1732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DD Form 67 process</a:t>
                      </a:r>
                    </a:p>
                    <a:p>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DRS,</a:t>
                      </a:r>
                      <a:r>
                        <a:rPr lang="en-US" sz="1400" baseline="0" dirty="0" smtClean="0">
                          <a:solidFill>
                            <a:schemeClr val="tx1"/>
                          </a:solidFill>
                        </a:rPr>
                        <a:t> email, pass on to OSD privacy official and HRPP official</a:t>
                      </a:r>
                      <a:endParaRPr lang="en-US" sz="1400" dirty="0" smtClean="0">
                        <a:solidFill>
                          <a:schemeClr val="tx1"/>
                        </a:solidFill>
                      </a:endParaRPr>
                    </a:p>
                  </a:txBody>
                  <a:tcPr anchor="ctr"/>
                </a:tc>
                <a:tc>
                  <a:txBody>
                    <a:bodyPr/>
                    <a:lstStyle/>
                    <a:p>
                      <a:pPr algn="ctr"/>
                      <a:r>
                        <a:rPr lang="en-US" sz="1400" dirty="0" smtClean="0"/>
                        <a:t>Email</a:t>
                      </a: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solidFill>
                          <a:schemeClr val="tx1"/>
                        </a:solidFill>
                      </a:endParaRPr>
                    </a:p>
                  </a:txBody>
                  <a:tcPr anchor="ctr"/>
                </a:tc>
              </a:tr>
            </a:tbl>
          </a:graphicData>
        </a:graphic>
      </p:graphicFrame>
      <p:grpSp>
        <p:nvGrpSpPr>
          <p:cNvPr id="56" name="Group 55"/>
          <p:cNvGrpSpPr/>
          <p:nvPr/>
        </p:nvGrpSpPr>
        <p:grpSpPr>
          <a:xfrm>
            <a:off x="762000" y="2270879"/>
            <a:ext cx="7620000" cy="3139321"/>
            <a:chOff x="-7754471" y="-2057400"/>
            <a:chExt cx="7620000" cy="3139321"/>
          </a:xfrm>
        </p:grpSpPr>
        <p:grpSp>
          <p:nvGrpSpPr>
            <p:cNvPr id="57" name="Group 56"/>
            <p:cNvGrpSpPr/>
            <p:nvPr/>
          </p:nvGrpSpPr>
          <p:grpSpPr>
            <a:xfrm>
              <a:off x="-7754471" y="-2057400"/>
              <a:ext cx="7620000" cy="3139321"/>
              <a:chOff x="747055" y="3181786"/>
              <a:chExt cx="7620000" cy="3139321"/>
            </a:xfrm>
          </p:grpSpPr>
          <p:sp>
            <p:nvSpPr>
              <p:cNvPr id="59" name="TextBox 58"/>
              <p:cNvSpPr txBox="1"/>
              <p:nvPr/>
            </p:nvSpPr>
            <p:spPr>
              <a:xfrm>
                <a:off x="747055" y="3181786"/>
                <a:ext cx="7620000" cy="3139321"/>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a:p>
              <a:p>
                <a:pPr algn="ctr"/>
                <a:r>
                  <a:rPr lang="en-US" b="1" dirty="0" smtClean="0"/>
                  <a:t>Human Research Protection Program</a:t>
                </a:r>
              </a:p>
              <a:p>
                <a:pPr algn="ctr"/>
                <a:r>
                  <a:rPr lang="en-US" b="1" dirty="0" smtClean="0"/>
                  <a:t>Coordination Process</a:t>
                </a:r>
              </a:p>
              <a:p>
                <a:pPr algn="ctr"/>
                <a:endParaRPr lang="en-US" b="1" dirty="0" smtClean="0"/>
              </a:p>
              <a:p>
                <a:pPr marL="584200" indent="-584200"/>
                <a:r>
                  <a:rPr lang="en-US" dirty="0" smtClean="0"/>
                  <a:t>    1</a:t>
                </a:r>
                <a:r>
                  <a:rPr lang="en-US" dirty="0"/>
                  <a:t>. DMDC submits DD Form 2936, collection instrument and supporting statement to the office of the Human Research and Protection Program (HRPP)</a:t>
                </a:r>
              </a:p>
              <a:p>
                <a:endParaRPr lang="en-US" dirty="0"/>
              </a:p>
              <a:p>
                <a:r>
                  <a:rPr lang="en-US" dirty="0" smtClean="0"/>
                  <a:t>    2</a:t>
                </a:r>
                <a:r>
                  <a:rPr lang="en-US" dirty="0"/>
                  <a:t>. HRPP official provides review and assists AO directly</a:t>
                </a:r>
              </a:p>
              <a:p>
                <a:endParaRPr lang="en-US" dirty="0"/>
              </a:p>
              <a:p>
                <a:r>
                  <a:rPr lang="en-US" dirty="0" smtClean="0"/>
                  <a:t> </a:t>
                </a:r>
                <a:endParaRPr lang="en-US" b="1" dirty="0"/>
              </a:p>
            </p:txBody>
          </p:sp>
          <p:pic>
            <p:nvPicPr>
              <p:cNvPr id="60" name="Picture 2" descr="C:\Documents and Settings\TEMP\Desktop\Pictures\blue people\manwclipboard.jpg"/>
              <p:cNvPicPr>
                <a:picLocks noChangeAspect="1" noChangeArrowheads="1"/>
              </p:cNvPicPr>
              <p:nvPr/>
            </p:nvPicPr>
            <p:blipFill>
              <a:blip r:embed="rId6" cstate="print">
                <a:clrChange>
                  <a:clrFrom>
                    <a:srgbClr val="FFFFFF"/>
                  </a:clrFrom>
                  <a:clrTo>
                    <a:srgbClr val="FFFFFF">
                      <a:alpha val="0"/>
                    </a:srgbClr>
                  </a:clrTo>
                </a:clrChange>
              </a:blip>
              <a:srcRect l="14132" r="12065"/>
              <a:stretch>
                <a:fillRect/>
              </a:stretch>
            </p:blipFill>
            <p:spPr bwMode="auto">
              <a:xfrm>
                <a:off x="1979065" y="3429000"/>
                <a:ext cx="414297" cy="685800"/>
              </a:xfrm>
              <a:prstGeom prst="rect">
                <a:avLst/>
              </a:prstGeom>
              <a:noFill/>
            </p:spPr>
          </p:pic>
        </p:grpSp>
        <p:cxnSp>
          <p:nvCxnSpPr>
            <p:cNvPr id="58" name="Straight Connector 57"/>
            <p:cNvCxnSpPr/>
            <p:nvPr/>
          </p:nvCxnSpPr>
          <p:spPr>
            <a:xfrm>
              <a:off x="-6046317" y="-1143000"/>
              <a:ext cx="4203693" cy="0"/>
            </a:xfrm>
            <a:prstGeom prst="line">
              <a:avLst/>
            </a:prstGeom>
            <a:ln w="6350">
              <a:gradFill>
                <a:gsLst>
                  <a:gs pos="0">
                    <a:schemeClr val="bg1">
                      <a:lumMod val="72000"/>
                    </a:schemeClr>
                  </a:gs>
                  <a:gs pos="100000">
                    <a:schemeClr val="bg1">
                      <a:lumMod val="85000"/>
                    </a:schemeClr>
                  </a:gs>
                  <a:gs pos="5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42849" y="1828800"/>
            <a:ext cx="4208978" cy="460193"/>
            <a:chOff x="404751" y="1825807"/>
            <a:chExt cx="4208978" cy="460193"/>
          </a:xfrm>
        </p:grpSpPr>
        <p:pic>
          <p:nvPicPr>
            <p:cNvPr id="62" name="Picture 2" descr="C:\Documents and Settings\TEMP\Desktop\Pictures\blue people\manwclipboard.jpg"/>
            <p:cNvPicPr>
              <a:picLocks noChangeAspect="1" noChangeArrowheads="1"/>
            </p:cNvPicPr>
            <p:nvPr/>
          </p:nvPicPr>
          <p:blipFill>
            <a:blip r:embed="rId6" cstate="print"/>
            <a:srcRect l="14132" r="12065"/>
            <a:stretch>
              <a:fillRect/>
            </a:stretch>
          </p:blipFill>
          <p:spPr bwMode="auto">
            <a:xfrm>
              <a:off x="4362533" y="1831909"/>
              <a:ext cx="251196" cy="415813"/>
            </a:xfrm>
            <a:prstGeom prst="rect">
              <a:avLst/>
            </a:prstGeom>
            <a:noFill/>
          </p:spPr>
        </p:pic>
        <p:pic>
          <p:nvPicPr>
            <p:cNvPr id="63" name="Picture 4" descr="C:\Documents and Settings\TEMP\Desktop\Pictures\blue people\dmdc.jpg"/>
            <p:cNvPicPr>
              <a:picLocks noChangeAspect="1" noChangeArrowheads="1"/>
            </p:cNvPicPr>
            <p:nvPr/>
          </p:nvPicPr>
          <p:blipFill>
            <a:blip r:embed="rId4" cstate="print"/>
            <a:srcRect t="9091" b="7576"/>
            <a:stretch>
              <a:fillRect/>
            </a:stretch>
          </p:blipFill>
          <p:spPr bwMode="auto">
            <a:xfrm>
              <a:off x="1722256" y="1825807"/>
              <a:ext cx="513619" cy="428016"/>
            </a:xfrm>
            <a:prstGeom prst="rect">
              <a:avLst/>
            </a:prstGeom>
            <a:noFill/>
          </p:spPr>
        </p:pic>
        <p:pic>
          <p:nvPicPr>
            <p:cNvPr id="64" name="Picture 63" descr="C:\Documents and Settings\TEMP\Desktop\Pictures\blue people\bluemanpapers.jpg"/>
            <p:cNvPicPr>
              <a:picLocks noChangeAspect="1" noChangeArrowheads="1"/>
            </p:cNvPicPr>
            <p:nvPr/>
          </p:nvPicPr>
          <p:blipFill>
            <a:blip r:embed="rId5" cstate="print"/>
            <a:srcRect t="22966" b="23445"/>
            <a:stretch>
              <a:fillRect/>
            </a:stretch>
          </p:blipFill>
          <p:spPr bwMode="auto">
            <a:xfrm>
              <a:off x="404751" y="1919129"/>
              <a:ext cx="684608" cy="366871"/>
            </a:xfrm>
            <a:prstGeom prst="rect">
              <a:avLst/>
            </a:prstGeom>
            <a:solidFill>
              <a:schemeClr val="accent1">
                <a:alpha val="0"/>
              </a:schemeClr>
            </a:solidFill>
            <a:effectLst>
              <a:outerShdw blurRad="50800" dist="50800" dir="5400000" algn="ctr" rotWithShape="0">
                <a:srgbClr val="000000">
                  <a:alpha val="0"/>
                </a:srgbClr>
              </a:outerShdw>
            </a:effectLst>
          </p:spPr>
        </p:pic>
        <p:pic>
          <p:nvPicPr>
            <p:cNvPr id="65" name="Picture 11" descr="C:\Documents and Settings\TEMP\Desktop\Pictures\blue people\bluemansearch.bmp"/>
            <p:cNvPicPr>
              <a:picLocks noChangeAspect="1" noChangeArrowheads="1"/>
            </p:cNvPicPr>
            <p:nvPr/>
          </p:nvPicPr>
          <p:blipFill>
            <a:blip r:embed="rId3" cstate="print"/>
            <a:srcRect l="8333" r="8333"/>
            <a:stretch>
              <a:fillRect/>
            </a:stretch>
          </p:blipFill>
          <p:spPr bwMode="auto">
            <a:xfrm>
              <a:off x="3076172" y="1856380"/>
              <a:ext cx="305726" cy="366871"/>
            </a:xfrm>
            <a:prstGeom prst="rect">
              <a:avLst/>
            </a:prstGeom>
            <a:noFill/>
          </p:spPr>
        </p:pic>
      </p:grpSp>
      <p:graphicFrame>
        <p:nvGraphicFramePr>
          <p:cNvPr id="66" name="Table 65"/>
          <p:cNvGraphicFramePr>
            <a:graphicFrameLocks noGrp="1"/>
          </p:cNvGraphicFramePr>
          <p:nvPr>
            <p:extLst>
              <p:ext uri="{D42A27DB-BD31-4B8C-83A1-F6EECF244321}">
                <p14:modId xmlns:p14="http://schemas.microsoft.com/office/powerpoint/2010/main" val="2417908083"/>
              </p:ext>
            </p:extLst>
          </p:nvPr>
        </p:nvGraphicFramePr>
        <p:xfrm>
          <a:off x="152397" y="2365193"/>
          <a:ext cx="8915403" cy="3200400"/>
        </p:xfrm>
        <a:graphic>
          <a:graphicData uri="http://schemas.openxmlformats.org/drawingml/2006/table">
            <a:tbl>
              <a:tblPr firstRow="1" bandRow="1">
                <a:tableStyleId>{073A0DAA-6AF3-43AB-8588-CEC1D06C72B9}</a:tableStyleId>
              </a:tblPr>
              <a:tblGrid>
                <a:gridCol w="1273629"/>
                <a:gridCol w="1273629"/>
                <a:gridCol w="1273629"/>
                <a:gridCol w="1273629"/>
                <a:gridCol w="1273629"/>
                <a:gridCol w="1273629"/>
                <a:gridCol w="1273629"/>
              </a:tblGrid>
              <a:tr h="1467853">
                <a:tc>
                  <a:txBody>
                    <a:bodyPr/>
                    <a:lstStyle/>
                    <a:p>
                      <a:pPr algn="ctr"/>
                      <a:r>
                        <a:rPr lang="en-US" sz="1400" dirty="0" smtClean="0"/>
                        <a:t>Component Forms</a:t>
                      </a:r>
                      <a:r>
                        <a:rPr lang="en-US" sz="1400" baseline="0" dirty="0" smtClean="0"/>
                        <a:t> Manager</a:t>
                      </a:r>
                      <a:endParaRPr lang="en-US" sz="1400" dirty="0"/>
                    </a:p>
                  </a:txBody>
                  <a:tcPr anchor="ctr"/>
                </a:tc>
                <a:tc>
                  <a:txBody>
                    <a:bodyPr/>
                    <a:lstStyle/>
                    <a:p>
                      <a:pPr algn="ctr"/>
                      <a:r>
                        <a:rPr lang="en-US" sz="1400" dirty="0" smtClean="0"/>
                        <a:t>Director,</a:t>
                      </a:r>
                      <a:r>
                        <a:rPr lang="en-US" sz="1400" baseline="0" dirty="0" smtClean="0"/>
                        <a:t> Defense Manpower and Data Center</a:t>
                      </a:r>
                      <a:endParaRPr lang="en-US" sz="1400" dirty="0"/>
                    </a:p>
                  </a:txBody>
                  <a:tcPr anchor="ctr"/>
                </a:tc>
                <a:tc>
                  <a:txBody>
                    <a:bodyPr/>
                    <a:lstStyle/>
                    <a:p>
                      <a:pPr algn="ctr"/>
                      <a:r>
                        <a:rPr lang="en-US" sz="1400" dirty="0" smtClean="0"/>
                        <a:t>Component Privacy Official or OSD Privacy</a:t>
                      </a:r>
                      <a:r>
                        <a:rPr lang="en-US" sz="1400" baseline="0" dirty="0" smtClean="0"/>
                        <a:t> Official </a:t>
                      </a:r>
                      <a:endParaRPr lang="en-US" sz="1400" dirty="0"/>
                    </a:p>
                  </a:txBody>
                  <a:tcPr anchor="ctr"/>
                </a:tc>
                <a:tc>
                  <a:txBody>
                    <a:bodyPr/>
                    <a:lstStyle/>
                    <a:p>
                      <a:pPr algn="ctr"/>
                      <a:r>
                        <a:rPr lang="en-US" sz="1400" dirty="0" smtClean="0"/>
                        <a:t>Human</a:t>
                      </a:r>
                      <a:r>
                        <a:rPr lang="en-US" sz="1400" baseline="0" dirty="0" smtClean="0"/>
                        <a:t> Research and Protection Program </a:t>
                      </a:r>
                      <a:endParaRPr lang="en-US" sz="1400" dirty="0"/>
                    </a:p>
                  </a:txBody>
                  <a:tcPr anchor="ctr"/>
                </a:tc>
                <a:tc>
                  <a:txBody>
                    <a:bodyPr/>
                    <a:lstStyle/>
                    <a:p>
                      <a:pPr algn="ctr"/>
                      <a:r>
                        <a:rPr lang="en-US" sz="1400" dirty="0" smtClean="0"/>
                        <a:t>Component Chief Information</a:t>
                      </a:r>
                      <a:r>
                        <a:rPr lang="en-US" sz="1400" baseline="0" dirty="0" smtClean="0"/>
                        <a:t> Officer</a:t>
                      </a:r>
                      <a:endParaRPr lang="en-US" sz="1400" dirty="0"/>
                    </a:p>
                  </a:txBody>
                  <a:tcPr anchor="ctr"/>
                </a:tc>
                <a:tc>
                  <a:txBody>
                    <a:bodyPr/>
                    <a:lstStyle/>
                    <a:p>
                      <a:pPr algn="ctr"/>
                      <a:r>
                        <a:rPr lang="en-US" sz="1400" dirty="0" smtClean="0"/>
                        <a:t>Component Records Manager</a:t>
                      </a:r>
                      <a:r>
                        <a:rPr lang="en-US" sz="1400" baseline="0" dirty="0" smtClean="0"/>
                        <a:t> </a:t>
                      </a:r>
                      <a:endParaRPr lang="en-US" sz="1400" dirty="0"/>
                    </a:p>
                  </a:txBody>
                  <a:tcPr anchor="ctr"/>
                </a:tc>
                <a:tc>
                  <a:txBody>
                    <a:bodyPr/>
                    <a:lstStyle/>
                    <a:p>
                      <a:pPr algn="ctr"/>
                      <a:r>
                        <a:rPr lang="en-US" sz="1400" dirty="0" smtClean="0"/>
                        <a:t>Component</a:t>
                      </a:r>
                      <a:r>
                        <a:rPr lang="en-US" sz="1400" baseline="0" dirty="0" smtClean="0"/>
                        <a:t> General Counsel</a:t>
                      </a:r>
                      <a:endParaRPr lang="en-US" sz="1400" dirty="0"/>
                    </a:p>
                  </a:txBody>
                  <a:tcPr anchor="ctr"/>
                </a:tc>
              </a:tr>
              <a:tr h="1732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DD Form 67 process</a:t>
                      </a:r>
                    </a:p>
                    <a:p>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DRS,</a:t>
                      </a:r>
                      <a:r>
                        <a:rPr lang="en-US" sz="1400" baseline="0" dirty="0" smtClean="0">
                          <a:solidFill>
                            <a:schemeClr val="tx1"/>
                          </a:solidFill>
                        </a:rPr>
                        <a:t> email, pass on to OSD privacy official and HRPP official</a:t>
                      </a:r>
                      <a:endParaRPr lang="en-US" sz="1400" dirty="0" smtClean="0">
                        <a:solidFill>
                          <a:schemeClr val="tx1"/>
                        </a:solidFill>
                      </a:endParaRPr>
                    </a:p>
                  </a:txBody>
                  <a:tcPr anchor="ctr"/>
                </a:tc>
                <a:tc>
                  <a:txBody>
                    <a:bodyPr/>
                    <a:lstStyle/>
                    <a:p>
                      <a:pPr algn="ctr"/>
                      <a:r>
                        <a:rPr lang="en-US" sz="1400" dirty="0" smtClean="0"/>
                        <a:t>Email</a:t>
                      </a:r>
                      <a:endParaRPr lang="en-US" sz="1400" dirty="0"/>
                    </a:p>
                  </a:txBody>
                  <a:tcPr anchor="ctr"/>
                </a:tc>
                <a:tc>
                  <a:txBody>
                    <a:bodyPr/>
                    <a:lstStyle/>
                    <a:p>
                      <a:pPr algn="ctr"/>
                      <a:r>
                        <a:rPr lang="en-US" sz="1400" dirty="0" smtClean="0"/>
                        <a:t>Email</a:t>
                      </a: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solidFill>
                          <a:schemeClr val="tx1"/>
                        </a:solidFill>
                      </a:endParaRPr>
                    </a:p>
                  </a:txBody>
                  <a:tcPr anchor="ctr"/>
                </a:tc>
              </a:tr>
            </a:tbl>
          </a:graphicData>
        </a:graphic>
      </p:graphicFrame>
      <p:grpSp>
        <p:nvGrpSpPr>
          <p:cNvPr id="67" name="Group 66"/>
          <p:cNvGrpSpPr/>
          <p:nvPr/>
        </p:nvGrpSpPr>
        <p:grpSpPr>
          <a:xfrm>
            <a:off x="762000" y="2270879"/>
            <a:ext cx="7620000" cy="3139321"/>
            <a:chOff x="-7979252" y="1785505"/>
            <a:chExt cx="7620000" cy="3139321"/>
          </a:xfrm>
        </p:grpSpPr>
        <p:grpSp>
          <p:nvGrpSpPr>
            <p:cNvPr id="68" name="Group 67"/>
            <p:cNvGrpSpPr/>
            <p:nvPr/>
          </p:nvGrpSpPr>
          <p:grpSpPr>
            <a:xfrm>
              <a:off x="-7979252" y="1785505"/>
              <a:ext cx="7620000" cy="3139321"/>
              <a:chOff x="762000" y="2455039"/>
              <a:chExt cx="7620000" cy="3139321"/>
            </a:xfrm>
          </p:grpSpPr>
          <p:sp>
            <p:nvSpPr>
              <p:cNvPr id="70" name="TextBox 69"/>
              <p:cNvSpPr txBox="1"/>
              <p:nvPr/>
            </p:nvSpPr>
            <p:spPr>
              <a:xfrm>
                <a:off x="762000" y="2455039"/>
                <a:ext cx="7620000" cy="3139321"/>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a:p>
              <a:p>
                <a:pPr algn="ctr"/>
                <a:r>
                  <a:rPr lang="en-US" b="1" dirty="0" smtClean="0"/>
                  <a:t>Component Chief Information Officer</a:t>
                </a:r>
              </a:p>
              <a:p>
                <a:pPr algn="ctr"/>
                <a:r>
                  <a:rPr lang="en-US" b="1" dirty="0" smtClean="0"/>
                  <a:t>Coordination Process</a:t>
                </a:r>
              </a:p>
              <a:p>
                <a:pPr algn="ctr"/>
                <a:endParaRPr lang="en-US" b="1" dirty="0" smtClean="0"/>
              </a:p>
              <a:p>
                <a:pPr marL="573088" indent="-573088">
                  <a:defRPr/>
                </a:pPr>
                <a:r>
                  <a:rPr lang="en-US" dirty="0" smtClean="0"/>
                  <a:t>    1</a:t>
                </a:r>
                <a:r>
                  <a:rPr lang="en-US" dirty="0"/>
                  <a:t>. AO submits collection instrument and DD Form 2936 via Email </a:t>
                </a:r>
              </a:p>
              <a:p>
                <a:pPr>
                  <a:defRPr/>
                </a:pPr>
                <a:endParaRPr lang="en-US" dirty="0"/>
              </a:p>
              <a:p>
                <a:pPr marL="573088" indent="-573088">
                  <a:defRPr/>
                </a:pPr>
                <a:r>
                  <a:rPr lang="en-US" dirty="0" smtClean="0"/>
                  <a:t>    2</a:t>
                </a:r>
                <a:r>
                  <a:rPr lang="en-US" dirty="0"/>
                  <a:t>. Component Chief Information Officer provides review and assists AO directly</a:t>
                </a:r>
              </a:p>
              <a:p>
                <a:endParaRPr lang="en-US" dirty="0"/>
              </a:p>
              <a:p>
                <a:r>
                  <a:rPr lang="en-US" dirty="0" smtClean="0"/>
                  <a:t> </a:t>
                </a:r>
                <a:endParaRPr lang="en-US" b="1" dirty="0"/>
              </a:p>
            </p:txBody>
          </p:sp>
          <p:pic>
            <p:nvPicPr>
              <p:cNvPr id="71" name="Picture 7" descr="C:\Documents and Settings\TEMP\Desktop\Pictures\blue people\cio.jpg"/>
              <p:cNvPicPr>
                <a:picLocks noChangeAspect="1" noChangeArrowheads="1"/>
              </p:cNvPicPr>
              <p:nvPr/>
            </p:nvPicPr>
            <p:blipFill>
              <a:blip r:embed="rId7" cstate="print">
                <a:clrChange>
                  <a:clrFrom>
                    <a:srgbClr val="FFFFFF"/>
                  </a:clrFrom>
                  <a:clrTo>
                    <a:srgbClr val="FFFFFF">
                      <a:alpha val="0"/>
                    </a:srgbClr>
                  </a:clrTo>
                </a:clrChange>
              </a:blip>
              <a:srcRect l="4688" r="6250"/>
              <a:stretch>
                <a:fillRect/>
              </a:stretch>
            </p:blipFill>
            <p:spPr bwMode="auto">
              <a:xfrm>
                <a:off x="1728176" y="2667000"/>
                <a:ext cx="610790" cy="685800"/>
              </a:xfrm>
              <a:prstGeom prst="rect">
                <a:avLst/>
              </a:prstGeom>
              <a:noFill/>
            </p:spPr>
          </p:pic>
        </p:grpSp>
        <p:cxnSp>
          <p:nvCxnSpPr>
            <p:cNvPr id="69" name="Straight Connector 68"/>
            <p:cNvCxnSpPr/>
            <p:nvPr/>
          </p:nvCxnSpPr>
          <p:spPr>
            <a:xfrm>
              <a:off x="-6271098" y="2702316"/>
              <a:ext cx="4203693" cy="0"/>
            </a:xfrm>
            <a:prstGeom prst="line">
              <a:avLst/>
            </a:prstGeom>
            <a:ln w="6350">
              <a:gradFill>
                <a:gsLst>
                  <a:gs pos="0">
                    <a:schemeClr val="bg1">
                      <a:lumMod val="72000"/>
                    </a:schemeClr>
                  </a:gs>
                  <a:gs pos="100000">
                    <a:schemeClr val="bg1">
                      <a:lumMod val="85000"/>
                    </a:schemeClr>
                  </a:gs>
                  <a:gs pos="5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442849" y="1828800"/>
            <a:ext cx="5609567" cy="460193"/>
            <a:chOff x="404751" y="1825807"/>
            <a:chExt cx="5609567" cy="460193"/>
          </a:xfrm>
        </p:grpSpPr>
        <p:pic>
          <p:nvPicPr>
            <p:cNvPr id="73" name="Picture 2" descr="C:\Documents and Settings\TEMP\Desktop\Pictures\blue people\manwclipboard.jpg"/>
            <p:cNvPicPr>
              <a:picLocks noChangeAspect="1" noChangeArrowheads="1"/>
            </p:cNvPicPr>
            <p:nvPr/>
          </p:nvPicPr>
          <p:blipFill>
            <a:blip r:embed="rId6" cstate="print"/>
            <a:srcRect l="14132" r="12065"/>
            <a:stretch>
              <a:fillRect/>
            </a:stretch>
          </p:blipFill>
          <p:spPr bwMode="auto">
            <a:xfrm>
              <a:off x="4362533" y="1831909"/>
              <a:ext cx="251196" cy="415813"/>
            </a:xfrm>
            <a:prstGeom prst="rect">
              <a:avLst/>
            </a:prstGeom>
            <a:noFill/>
          </p:spPr>
        </p:pic>
        <p:pic>
          <p:nvPicPr>
            <p:cNvPr id="74" name="Picture 4" descr="C:\Documents and Settings\TEMP\Desktop\Pictures\blue people\dmdc.jpg"/>
            <p:cNvPicPr>
              <a:picLocks noChangeAspect="1" noChangeArrowheads="1"/>
            </p:cNvPicPr>
            <p:nvPr/>
          </p:nvPicPr>
          <p:blipFill>
            <a:blip r:embed="rId4" cstate="print"/>
            <a:srcRect t="9091" b="7576"/>
            <a:stretch>
              <a:fillRect/>
            </a:stretch>
          </p:blipFill>
          <p:spPr bwMode="auto">
            <a:xfrm>
              <a:off x="1722256" y="1825807"/>
              <a:ext cx="513619" cy="428016"/>
            </a:xfrm>
            <a:prstGeom prst="rect">
              <a:avLst/>
            </a:prstGeom>
            <a:noFill/>
          </p:spPr>
        </p:pic>
        <p:pic>
          <p:nvPicPr>
            <p:cNvPr id="75" name="Picture 74" descr="C:\Documents and Settings\TEMP\Desktop\Pictures\blue people\bluemanpapers.jpg"/>
            <p:cNvPicPr>
              <a:picLocks noChangeAspect="1" noChangeArrowheads="1"/>
            </p:cNvPicPr>
            <p:nvPr/>
          </p:nvPicPr>
          <p:blipFill>
            <a:blip r:embed="rId5" cstate="print"/>
            <a:srcRect t="22966" b="23445"/>
            <a:stretch>
              <a:fillRect/>
            </a:stretch>
          </p:blipFill>
          <p:spPr bwMode="auto">
            <a:xfrm>
              <a:off x="404751" y="1919129"/>
              <a:ext cx="684608" cy="366871"/>
            </a:xfrm>
            <a:prstGeom prst="rect">
              <a:avLst/>
            </a:prstGeom>
            <a:solidFill>
              <a:schemeClr val="accent1">
                <a:alpha val="0"/>
              </a:schemeClr>
            </a:solidFill>
            <a:effectLst>
              <a:outerShdw blurRad="50800" dist="50800" dir="5400000" algn="ctr" rotWithShape="0">
                <a:srgbClr val="000000">
                  <a:alpha val="0"/>
                </a:srgbClr>
              </a:outerShdw>
            </a:effectLst>
          </p:spPr>
        </p:pic>
        <p:pic>
          <p:nvPicPr>
            <p:cNvPr id="76" name="Picture 11" descr="C:\Documents and Settings\TEMP\Desktop\Pictures\blue people\bluemansearch.bmp"/>
            <p:cNvPicPr>
              <a:picLocks noChangeAspect="1" noChangeArrowheads="1"/>
            </p:cNvPicPr>
            <p:nvPr/>
          </p:nvPicPr>
          <p:blipFill>
            <a:blip r:embed="rId3" cstate="print"/>
            <a:srcRect l="8333" r="8333"/>
            <a:stretch>
              <a:fillRect/>
            </a:stretch>
          </p:blipFill>
          <p:spPr bwMode="auto">
            <a:xfrm>
              <a:off x="3076172" y="1856380"/>
              <a:ext cx="305726" cy="366871"/>
            </a:xfrm>
            <a:prstGeom prst="rect">
              <a:avLst/>
            </a:prstGeom>
            <a:noFill/>
          </p:spPr>
        </p:pic>
        <p:pic>
          <p:nvPicPr>
            <p:cNvPr id="77" name="Picture 7" descr="C:\Documents and Settings\TEMP\Desktop\Pictures\blue people\cio.jpg"/>
            <p:cNvPicPr>
              <a:picLocks noChangeAspect="1" noChangeArrowheads="1"/>
            </p:cNvPicPr>
            <p:nvPr/>
          </p:nvPicPr>
          <p:blipFill>
            <a:blip r:embed="rId7" cstate="print"/>
            <a:srcRect l="4688" r="6250"/>
            <a:stretch>
              <a:fillRect/>
            </a:stretch>
          </p:blipFill>
          <p:spPr bwMode="auto">
            <a:xfrm>
              <a:off x="5672825" y="1848100"/>
              <a:ext cx="341493" cy="383431"/>
            </a:xfrm>
            <a:prstGeom prst="rect">
              <a:avLst/>
            </a:prstGeom>
            <a:noFill/>
          </p:spPr>
        </p:pic>
      </p:grpSp>
      <p:graphicFrame>
        <p:nvGraphicFramePr>
          <p:cNvPr id="78" name="Table 77"/>
          <p:cNvGraphicFramePr>
            <a:graphicFrameLocks noGrp="1"/>
          </p:cNvGraphicFramePr>
          <p:nvPr>
            <p:extLst>
              <p:ext uri="{D42A27DB-BD31-4B8C-83A1-F6EECF244321}">
                <p14:modId xmlns:p14="http://schemas.microsoft.com/office/powerpoint/2010/main" val="1410408385"/>
              </p:ext>
            </p:extLst>
          </p:nvPr>
        </p:nvGraphicFramePr>
        <p:xfrm>
          <a:off x="152397" y="2365193"/>
          <a:ext cx="8915403" cy="3200400"/>
        </p:xfrm>
        <a:graphic>
          <a:graphicData uri="http://schemas.openxmlformats.org/drawingml/2006/table">
            <a:tbl>
              <a:tblPr firstRow="1" bandRow="1">
                <a:tableStyleId>{073A0DAA-6AF3-43AB-8588-CEC1D06C72B9}</a:tableStyleId>
              </a:tblPr>
              <a:tblGrid>
                <a:gridCol w="1273629"/>
                <a:gridCol w="1273629"/>
                <a:gridCol w="1273629"/>
                <a:gridCol w="1273629"/>
                <a:gridCol w="1273629"/>
                <a:gridCol w="1273629"/>
                <a:gridCol w="1273629"/>
              </a:tblGrid>
              <a:tr h="1467853">
                <a:tc>
                  <a:txBody>
                    <a:bodyPr/>
                    <a:lstStyle/>
                    <a:p>
                      <a:pPr algn="ctr"/>
                      <a:r>
                        <a:rPr lang="en-US" sz="1400" dirty="0" smtClean="0"/>
                        <a:t>Component Forms</a:t>
                      </a:r>
                      <a:r>
                        <a:rPr lang="en-US" sz="1400" baseline="0" dirty="0" smtClean="0"/>
                        <a:t> Manager</a:t>
                      </a:r>
                      <a:endParaRPr lang="en-US" sz="1400" dirty="0"/>
                    </a:p>
                  </a:txBody>
                  <a:tcPr anchor="ctr"/>
                </a:tc>
                <a:tc>
                  <a:txBody>
                    <a:bodyPr/>
                    <a:lstStyle/>
                    <a:p>
                      <a:pPr algn="ctr"/>
                      <a:r>
                        <a:rPr lang="en-US" sz="1400" dirty="0" smtClean="0"/>
                        <a:t>Director,</a:t>
                      </a:r>
                      <a:r>
                        <a:rPr lang="en-US" sz="1400" baseline="0" dirty="0" smtClean="0"/>
                        <a:t> Defense Manpower and Data Center</a:t>
                      </a:r>
                      <a:endParaRPr lang="en-US" sz="1400" dirty="0"/>
                    </a:p>
                  </a:txBody>
                  <a:tcPr anchor="ctr"/>
                </a:tc>
                <a:tc>
                  <a:txBody>
                    <a:bodyPr/>
                    <a:lstStyle/>
                    <a:p>
                      <a:pPr algn="ctr"/>
                      <a:r>
                        <a:rPr lang="en-US" sz="1400" dirty="0" smtClean="0"/>
                        <a:t>Component Privacy Official or OSD Privacy</a:t>
                      </a:r>
                      <a:r>
                        <a:rPr lang="en-US" sz="1400" baseline="0" dirty="0" smtClean="0"/>
                        <a:t> Official </a:t>
                      </a:r>
                      <a:endParaRPr lang="en-US" sz="1400" dirty="0"/>
                    </a:p>
                  </a:txBody>
                  <a:tcPr anchor="ctr"/>
                </a:tc>
                <a:tc>
                  <a:txBody>
                    <a:bodyPr/>
                    <a:lstStyle/>
                    <a:p>
                      <a:pPr algn="ctr"/>
                      <a:r>
                        <a:rPr lang="en-US" sz="1400" dirty="0" smtClean="0"/>
                        <a:t>Human</a:t>
                      </a:r>
                      <a:r>
                        <a:rPr lang="en-US" sz="1400" baseline="0" dirty="0" smtClean="0"/>
                        <a:t> Research and Protection Program </a:t>
                      </a:r>
                      <a:endParaRPr lang="en-US" sz="1400" dirty="0"/>
                    </a:p>
                  </a:txBody>
                  <a:tcPr anchor="ctr"/>
                </a:tc>
                <a:tc>
                  <a:txBody>
                    <a:bodyPr/>
                    <a:lstStyle/>
                    <a:p>
                      <a:pPr algn="ctr"/>
                      <a:r>
                        <a:rPr lang="en-US" sz="1400" dirty="0" smtClean="0"/>
                        <a:t>Component Chief Information</a:t>
                      </a:r>
                      <a:r>
                        <a:rPr lang="en-US" sz="1400" baseline="0" dirty="0" smtClean="0"/>
                        <a:t> Officer</a:t>
                      </a:r>
                      <a:endParaRPr lang="en-US" sz="1400" dirty="0"/>
                    </a:p>
                  </a:txBody>
                  <a:tcPr anchor="ctr"/>
                </a:tc>
                <a:tc>
                  <a:txBody>
                    <a:bodyPr/>
                    <a:lstStyle/>
                    <a:p>
                      <a:pPr algn="ctr"/>
                      <a:r>
                        <a:rPr lang="en-US" sz="1400" dirty="0" smtClean="0"/>
                        <a:t>Component Records Manager</a:t>
                      </a:r>
                      <a:r>
                        <a:rPr lang="en-US" sz="1400" baseline="0" dirty="0" smtClean="0"/>
                        <a:t> </a:t>
                      </a:r>
                      <a:endParaRPr lang="en-US" sz="1400" dirty="0"/>
                    </a:p>
                  </a:txBody>
                  <a:tcPr anchor="ctr"/>
                </a:tc>
                <a:tc>
                  <a:txBody>
                    <a:bodyPr/>
                    <a:lstStyle/>
                    <a:p>
                      <a:pPr algn="ctr"/>
                      <a:r>
                        <a:rPr lang="en-US" sz="1400" dirty="0" smtClean="0"/>
                        <a:t>Component</a:t>
                      </a:r>
                      <a:r>
                        <a:rPr lang="en-US" sz="1400" baseline="0" dirty="0" smtClean="0"/>
                        <a:t> General Counsel</a:t>
                      </a:r>
                      <a:endParaRPr lang="en-US" sz="1400" dirty="0"/>
                    </a:p>
                  </a:txBody>
                  <a:tcPr anchor="ctr"/>
                </a:tc>
              </a:tr>
              <a:tr h="1732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DD Form 67 process</a:t>
                      </a:r>
                    </a:p>
                    <a:p>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DRS,</a:t>
                      </a:r>
                      <a:r>
                        <a:rPr lang="en-US" sz="1400" baseline="0" dirty="0" smtClean="0">
                          <a:solidFill>
                            <a:schemeClr val="tx1"/>
                          </a:solidFill>
                        </a:rPr>
                        <a:t> email, pass on to OSD privacy official and HRPP official</a:t>
                      </a:r>
                      <a:endParaRPr lang="en-US" sz="1400" dirty="0" smtClean="0">
                        <a:solidFill>
                          <a:schemeClr val="tx1"/>
                        </a:solidFill>
                      </a:endParaRPr>
                    </a:p>
                  </a:txBody>
                  <a:tcPr anchor="ctr"/>
                </a:tc>
                <a:tc>
                  <a:txBody>
                    <a:bodyPr/>
                    <a:lstStyle/>
                    <a:p>
                      <a:pPr algn="ctr"/>
                      <a:r>
                        <a:rPr lang="en-US" sz="1400" dirty="0" smtClean="0"/>
                        <a:t>Email</a:t>
                      </a:r>
                      <a:endParaRPr lang="en-US" sz="1400" dirty="0"/>
                    </a:p>
                  </a:txBody>
                  <a:tcPr anchor="ctr"/>
                </a:tc>
                <a:tc>
                  <a:txBody>
                    <a:bodyPr/>
                    <a:lstStyle/>
                    <a:p>
                      <a:pPr algn="ctr"/>
                      <a:r>
                        <a:rPr lang="en-US" sz="1400" dirty="0" smtClean="0"/>
                        <a:t>Email</a:t>
                      </a:r>
                      <a:endParaRPr lang="en-US" sz="1400" dirty="0"/>
                    </a:p>
                  </a:txBody>
                  <a:tcPr anchor="ctr"/>
                </a:tc>
                <a:tc>
                  <a:txBody>
                    <a:bodyPr/>
                    <a:lstStyle/>
                    <a:p>
                      <a:pPr algn="ctr"/>
                      <a:r>
                        <a:rPr lang="en-US" sz="1400" dirty="0" smtClean="0"/>
                        <a:t>Email</a:t>
                      </a:r>
                      <a:endParaRPr lang="en-US" sz="1400" dirty="0"/>
                    </a:p>
                  </a:txBody>
                  <a:tcPr anchor="ctr"/>
                </a:tc>
                <a:tc>
                  <a:txBody>
                    <a:bodyPr/>
                    <a:lstStyle/>
                    <a:p>
                      <a:pPr algn="ctr"/>
                      <a:endParaRPr lang="en-US" sz="1400" dirty="0"/>
                    </a:p>
                  </a:txBody>
                  <a:tcPr anchor="ctr"/>
                </a:tc>
                <a:tc>
                  <a:txBody>
                    <a:bodyPr/>
                    <a:lstStyle/>
                    <a:p>
                      <a:pPr algn="ctr"/>
                      <a:endParaRPr lang="en-US" sz="1400" dirty="0">
                        <a:solidFill>
                          <a:schemeClr val="tx1"/>
                        </a:solidFill>
                      </a:endParaRPr>
                    </a:p>
                  </a:txBody>
                  <a:tcPr anchor="ctr"/>
                </a:tc>
              </a:tr>
            </a:tbl>
          </a:graphicData>
        </a:graphic>
      </p:graphicFrame>
      <p:grpSp>
        <p:nvGrpSpPr>
          <p:cNvPr id="79" name="Group 78"/>
          <p:cNvGrpSpPr/>
          <p:nvPr/>
        </p:nvGrpSpPr>
        <p:grpSpPr>
          <a:xfrm>
            <a:off x="762000" y="2443877"/>
            <a:ext cx="7620000" cy="2585323"/>
            <a:chOff x="1062842" y="-3350062"/>
            <a:chExt cx="7620000" cy="2585323"/>
          </a:xfrm>
        </p:grpSpPr>
        <p:grpSp>
          <p:nvGrpSpPr>
            <p:cNvPr id="80" name="Group 79"/>
            <p:cNvGrpSpPr/>
            <p:nvPr/>
          </p:nvGrpSpPr>
          <p:grpSpPr>
            <a:xfrm>
              <a:off x="1062842" y="-3350062"/>
              <a:ext cx="7620000" cy="2585323"/>
              <a:chOff x="822587" y="2732038"/>
              <a:chExt cx="7620000" cy="2585323"/>
            </a:xfrm>
          </p:grpSpPr>
          <p:sp>
            <p:nvSpPr>
              <p:cNvPr id="82" name="TextBox 81"/>
              <p:cNvSpPr txBox="1"/>
              <p:nvPr/>
            </p:nvSpPr>
            <p:spPr>
              <a:xfrm>
                <a:off x="822587" y="2732038"/>
                <a:ext cx="7620000" cy="2585323"/>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a:p>
              <a:p>
                <a:pPr algn="ctr"/>
                <a:r>
                  <a:rPr lang="en-US" b="1" dirty="0" smtClean="0"/>
                  <a:t>Component Records Manager</a:t>
                </a:r>
              </a:p>
              <a:p>
                <a:pPr algn="ctr"/>
                <a:r>
                  <a:rPr lang="en-US" b="1" dirty="0" smtClean="0"/>
                  <a:t>Coordination Process</a:t>
                </a:r>
              </a:p>
              <a:p>
                <a:pPr algn="ctr"/>
                <a:endParaRPr lang="en-US" b="1" dirty="0" smtClean="0"/>
              </a:p>
              <a:p>
                <a:pPr>
                  <a:defRPr/>
                </a:pPr>
                <a:r>
                  <a:rPr lang="en-US" dirty="0"/>
                  <a:t>1. AO submits collection instrument and DD Form 2936 via </a:t>
                </a:r>
                <a:r>
                  <a:rPr lang="en-US" dirty="0" smtClean="0"/>
                  <a:t>email </a:t>
                </a:r>
                <a:endParaRPr lang="en-US" dirty="0"/>
              </a:p>
              <a:p>
                <a:pPr>
                  <a:defRPr/>
                </a:pPr>
                <a:endParaRPr lang="en-US" dirty="0"/>
              </a:p>
              <a:p>
                <a:pPr>
                  <a:defRPr/>
                </a:pPr>
                <a:r>
                  <a:rPr lang="en-US" dirty="0"/>
                  <a:t>2. Component Records Manager provides review and assists AO directly</a:t>
                </a:r>
              </a:p>
              <a:p>
                <a:pPr>
                  <a:defRPr/>
                </a:pPr>
                <a:endParaRPr lang="en-US" b="1" dirty="0"/>
              </a:p>
            </p:txBody>
          </p:sp>
          <p:pic>
            <p:nvPicPr>
              <p:cNvPr id="83" name="Picture 3" descr="C:\Documents and Settings\TEMP\Desktop\Pictures\blue people\clockman.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033571" y="2909727"/>
                <a:ext cx="716144" cy="748695"/>
              </a:xfrm>
              <a:prstGeom prst="rect">
                <a:avLst/>
              </a:prstGeom>
              <a:noFill/>
            </p:spPr>
          </p:pic>
        </p:grpSp>
        <p:cxnSp>
          <p:nvCxnSpPr>
            <p:cNvPr id="81" name="Straight Connector 80"/>
            <p:cNvCxnSpPr/>
            <p:nvPr/>
          </p:nvCxnSpPr>
          <p:spPr>
            <a:xfrm>
              <a:off x="2770996" y="-2362200"/>
              <a:ext cx="4203693" cy="0"/>
            </a:xfrm>
            <a:prstGeom prst="line">
              <a:avLst/>
            </a:prstGeom>
            <a:ln w="6350">
              <a:gradFill>
                <a:gsLst>
                  <a:gs pos="0">
                    <a:schemeClr val="bg1">
                      <a:lumMod val="72000"/>
                    </a:schemeClr>
                  </a:gs>
                  <a:gs pos="100000">
                    <a:schemeClr val="bg1">
                      <a:lumMod val="85000"/>
                    </a:schemeClr>
                  </a:gs>
                  <a:gs pos="5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442852" y="1793630"/>
            <a:ext cx="6848012" cy="492370"/>
            <a:chOff x="404751" y="1793630"/>
            <a:chExt cx="6848012" cy="492370"/>
          </a:xfrm>
        </p:grpSpPr>
        <p:pic>
          <p:nvPicPr>
            <p:cNvPr id="85" name="Picture 3" descr="C:\Documents and Settings\TEMP\Desktop\Pictures\blue people\clockman.jpg"/>
            <p:cNvPicPr>
              <a:picLocks noChangeAspect="1" noChangeArrowheads="1"/>
            </p:cNvPicPr>
            <p:nvPr/>
          </p:nvPicPr>
          <p:blipFill>
            <a:blip r:embed="rId8" cstate="print"/>
            <a:srcRect/>
            <a:stretch>
              <a:fillRect/>
            </a:stretch>
          </p:blipFill>
          <p:spPr bwMode="auto">
            <a:xfrm>
              <a:off x="6781800" y="1793630"/>
              <a:ext cx="470963" cy="492370"/>
            </a:xfrm>
            <a:prstGeom prst="rect">
              <a:avLst/>
            </a:prstGeom>
            <a:noFill/>
          </p:spPr>
        </p:pic>
        <p:pic>
          <p:nvPicPr>
            <p:cNvPr id="86" name="Picture 2" descr="C:\Documents and Settings\TEMP\Desktop\Pictures\blue people\manwclipboard.jpg"/>
            <p:cNvPicPr>
              <a:picLocks noChangeAspect="1" noChangeArrowheads="1"/>
            </p:cNvPicPr>
            <p:nvPr/>
          </p:nvPicPr>
          <p:blipFill>
            <a:blip r:embed="rId6" cstate="print"/>
            <a:srcRect l="14132" r="12065"/>
            <a:stretch>
              <a:fillRect/>
            </a:stretch>
          </p:blipFill>
          <p:spPr bwMode="auto">
            <a:xfrm>
              <a:off x="4362533" y="1831909"/>
              <a:ext cx="251196" cy="415813"/>
            </a:xfrm>
            <a:prstGeom prst="rect">
              <a:avLst/>
            </a:prstGeom>
            <a:noFill/>
          </p:spPr>
        </p:pic>
        <p:pic>
          <p:nvPicPr>
            <p:cNvPr id="87" name="Picture 4" descr="C:\Documents and Settings\TEMP\Desktop\Pictures\blue people\dmdc.jpg"/>
            <p:cNvPicPr>
              <a:picLocks noChangeAspect="1" noChangeArrowheads="1"/>
            </p:cNvPicPr>
            <p:nvPr/>
          </p:nvPicPr>
          <p:blipFill>
            <a:blip r:embed="rId4" cstate="print"/>
            <a:srcRect t="9091" b="7576"/>
            <a:stretch>
              <a:fillRect/>
            </a:stretch>
          </p:blipFill>
          <p:spPr bwMode="auto">
            <a:xfrm>
              <a:off x="1722256" y="1825807"/>
              <a:ext cx="513619" cy="428016"/>
            </a:xfrm>
            <a:prstGeom prst="rect">
              <a:avLst/>
            </a:prstGeom>
            <a:noFill/>
          </p:spPr>
        </p:pic>
        <p:pic>
          <p:nvPicPr>
            <p:cNvPr id="88" name="Picture 87" descr="C:\Documents and Settings\TEMP\Desktop\Pictures\blue people\bluemanpapers.jpg"/>
            <p:cNvPicPr>
              <a:picLocks noChangeAspect="1" noChangeArrowheads="1"/>
            </p:cNvPicPr>
            <p:nvPr/>
          </p:nvPicPr>
          <p:blipFill>
            <a:blip r:embed="rId5" cstate="print"/>
            <a:srcRect t="22966" b="23445"/>
            <a:stretch>
              <a:fillRect/>
            </a:stretch>
          </p:blipFill>
          <p:spPr bwMode="auto">
            <a:xfrm>
              <a:off x="404751" y="1919129"/>
              <a:ext cx="684608" cy="366871"/>
            </a:xfrm>
            <a:prstGeom prst="rect">
              <a:avLst/>
            </a:prstGeom>
            <a:solidFill>
              <a:schemeClr val="accent1">
                <a:alpha val="0"/>
              </a:schemeClr>
            </a:solidFill>
            <a:effectLst>
              <a:outerShdw blurRad="50800" dist="50800" dir="5400000" algn="ctr" rotWithShape="0">
                <a:srgbClr val="000000">
                  <a:alpha val="0"/>
                </a:srgbClr>
              </a:outerShdw>
            </a:effectLst>
          </p:spPr>
        </p:pic>
        <p:pic>
          <p:nvPicPr>
            <p:cNvPr id="89" name="Picture 11" descr="C:\Documents and Settings\TEMP\Desktop\Pictures\blue people\bluemansearch.bmp"/>
            <p:cNvPicPr>
              <a:picLocks noChangeAspect="1" noChangeArrowheads="1"/>
            </p:cNvPicPr>
            <p:nvPr/>
          </p:nvPicPr>
          <p:blipFill>
            <a:blip r:embed="rId3" cstate="print"/>
            <a:srcRect l="8333" r="8333"/>
            <a:stretch>
              <a:fillRect/>
            </a:stretch>
          </p:blipFill>
          <p:spPr bwMode="auto">
            <a:xfrm>
              <a:off x="3076172" y="1856380"/>
              <a:ext cx="305726" cy="366871"/>
            </a:xfrm>
            <a:prstGeom prst="rect">
              <a:avLst/>
            </a:prstGeom>
            <a:noFill/>
          </p:spPr>
        </p:pic>
        <p:pic>
          <p:nvPicPr>
            <p:cNvPr id="90" name="Picture 7" descr="C:\Documents and Settings\TEMP\Desktop\Pictures\blue people\cio.jpg"/>
            <p:cNvPicPr>
              <a:picLocks noChangeAspect="1" noChangeArrowheads="1"/>
            </p:cNvPicPr>
            <p:nvPr/>
          </p:nvPicPr>
          <p:blipFill>
            <a:blip r:embed="rId7" cstate="print"/>
            <a:srcRect l="4688" r="6250"/>
            <a:stretch>
              <a:fillRect/>
            </a:stretch>
          </p:blipFill>
          <p:spPr bwMode="auto">
            <a:xfrm>
              <a:off x="5672825" y="1848100"/>
              <a:ext cx="341493" cy="383431"/>
            </a:xfrm>
            <a:prstGeom prst="rect">
              <a:avLst/>
            </a:prstGeom>
            <a:noFill/>
          </p:spPr>
        </p:pic>
      </p:grpSp>
      <p:graphicFrame>
        <p:nvGraphicFramePr>
          <p:cNvPr id="91" name="Table 90"/>
          <p:cNvGraphicFramePr>
            <a:graphicFrameLocks noGrp="1"/>
          </p:cNvGraphicFramePr>
          <p:nvPr>
            <p:extLst>
              <p:ext uri="{D42A27DB-BD31-4B8C-83A1-F6EECF244321}">
                <p14:modId xmlns:p14="http://schemas.microsoft.com/office/powerpoint/2010/main" val="1440105263"/>
              </p:ext>
            </p:extLst>
          </p:nvPr>
        </p:nvGraphicFramePr>
        <p:xfrm>
          <a:off x="152400" y="2362200"/>
          <a:ext cx="8915403" cy="3200400"/>
        </p:xfrm>
        <a:graphic>
          <a:graphicData uri="http://schemas.openxmlformats.org/drawingml/2006/table">
            <a:tbl>
              <a:tblPr firstRow="1" bandRow="1">
                <a:tableStyleId>{073A0DAA-6AF3-43AB-8588-CEC1D06C72B9}</a:tableStyleId>
              </a:tblPr>
              <a:tblGrid>
                <a:gridCol w="1273629"/>
                <a:gridCol w="1273629"/>
                <a:gridCol w="1273629"/>
                <a:gridCol w="1273629"/>
                <a:gridCol w="1273629"/>
                <a:gridCol w="1273629"/>
                <a:gridCol w="1273629"/>
              </a:tblGrid>
              <a:tr h="1467853">
                <a:tc>
                  <a:txBody>
                    <a:bodyPr/>
                    <a:lstStyle/>
                    <a:p>
                      <a:pPr algn="ctr"/>
                      <a:r>
                        <a:rPr lang="en-US" sz="1400" dirty="0" smtClean="0"/>
                        <a:t>Component Forms</a:t>
                      </a:r>
                      <a:r>
                        <a:rPr lang="en-US" sz="1400" baseline="0" dirty="0" smtClean="0"/>
                        <a:t> Manager</a:t>
                      </a:r>
                      <a:endParaRPr lang="en-US" sz="1400" dirty="0"/>
                    </a:p>
                  </a:txBody>
                  <a:tcPr anchor="ctr"/>
                </a:tc>
                <a:tc>
                  <a:txBody>
                    <a:bodyPr/>
                    <a:lstStyle/>
                    <a:p>
                      <a:pPr algn="ctr"/>
                      <a:r>
                        <a:rPr lang="en-US" sz="1400" dirty="0" smtClean="0"/>
                        <a:t>Director,</a:t>
                      </a:r>
                      <a:r>
                        <a:rPr lang="en-US" sz="1400" baseline="0" dirty="0" smtClean="0"/>
                        <a:t> Defense Manpower and Data Center</a:t>
                      </a:r>
                      <a:endParaRPr lang="en-US" sz="1400" dirty="0"/>
                    </a:p>
                  </a:txBody>
                  <a:tcPr anchor="ctr"/>
                </a:tc>
                <a:tc>
                  <a:txBody>
                    <a:bodyPr/>
                    <a:lstStyle/>
                    <a:p>
                      <a:pPr algn="ctr"/>
                      <a:r>
                        <a:rPr lang="en-US" sz="1400" dirty="0" smtClean="0"/>
                        <a:t>Component Privacy Official or OSD Privacy</a:t>
                      </a:r>
                      <a:r>
                        <a:rPr lang="en-US" sz="1400" baseline="0" dirty="0" smtClean="0"/>
                        <a:t> Official </a:t>
                      </a:r>
                      <a:endParaRPr lang="en-US" sz="1400" dirty="0"/>
                    </a:p>
                  </a:txBody>
                  <a:tcPr anchor="ctr"/>
                </a:tc>
                <a:tc>
                  <a:txBody>
                    <a:bodyPr/>
                    <a:lstStyle/>
                    <a:p>
                      <a:pPr algn="ctr"/>
                      <a:r>
                        <a:rPr lang="en-US" sz="1400" dirty="0" smtClean="0"/>
                        <a:t>Human</a:t>
                      </a:r>
                      <a:r>
                        <a:rPr lang="en-US" sz="1400" baseline="0" dirty="0" smtClean="0"/>
                        <a:t> Research and Protection Program </a:t>
                      </a:r>
                      <a:endParaRPr lang="en-US" sz="1400" dirty="0"/>
                    </a:p>
                  </a:txBody>
                  <a:tcPr anchor="ctr"/>
                </a:tc>
                <a:tc>
                  <a:txBody>
                    <a:bodyPr/>
                    <a:lstStyle/>
                    <a:p>
                      <a:pPr algn="ctr"/>
                      <a:r>
                        <a:rPr lang="en-US" sz="1400" dirty="0" smtClean="0"/>
                        <a:t>Component Chief Information</a:t>
                      </a:r>
                      <a:r>
                        <a:rPr lang="en-US" sz="1400" baseline="0" dirty="0" smtClean="0"/>
                        <a:t> Officer</a:t>
                      </a:r>
                      <a:endParaRPr lang="en-US" sz="1400" dirty="0"/>
                    </a:p>
                  </a:txBody>
                  <a:tcPr anchor="ctr"/>
                </a:tc>
                <a:tc>
                  <a:txBody>
                    <a:bodyPr/>
                    <a:lstStyle/>
                    <a:p>
                      <a:pPr algn="ctr"/>
                      <a:r>
                        <a:rPr lang="en-US" sz="1400" dirty="0" smtClean="0"/>
                        <a:t>Component Records Manager</a:t>
                      </a:r>
                      <a:r>
                        <a:rPr lang="en-US" sz="1400" baseline="0" dirty="0" smtClean="0"/>
                        <a:t> </a:t>
                      </a:r>
                      <a:endParaRPr lang="en-US" sz="1400" dirty="0"/>
                    </a:p>
                  </a:txBody>
                  <a:tcPr anchor="ctr"/>
                </a:tc>
                <a:tc>
                  <a:txBody>
                    <a:bodyPr/>
                    <a:lstStyle/>
                    <a:p>
                      <a:pPr algn="ctr"/>
                      <a:r>
                        <a:rPr lang="en-US" sz="1400" dirty="0" smtClean="0"/>
                        <a:t>Component</a:t>
                      </a:r>
                      <a:r>
                        <a:rPr lang="en-US" sz="1400" baseline="0" dirty="0" smtClean="0"/>
                        <a:t> General Counsel</a:t>
                      </a:r>
                      <a:endParaRPr lang="en-US" sz="1400" dirty="0"/>
                    </a:p>
                  </a:txBody>
                  <a:tcPr anchor="ctr"/>
                </a:tc>
              </a:tr>
              <a:tr h="1732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DD Form 67 process</a:t>
                      </a:r>
                    </a:p>
                    <a:p>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DRS,</a:t>
                      </a:r>
                      <a:r>
                        <a:rPr lang="en-US" sz="1400" baseline="0" dirty="0" smtClean="0">
                          <a:solidFill>
                            <a:schemeClr val="tx1"/>
                          </a:solidFill>
                        </a:rPr>
                        <a:t> email, pass on to OSD privacy official and HRPP official</a:t>
                      </a:r>
                      <a:endParaRPr lang="en-US" sz="1400" dirty="0" smtClean="0">
                        <a:solidFill>
                          <a:schemeClr val="tx1"/>
                        </a:solidFill>
                      </a:endParaRPr>
                    </a:p>
                  </a:txBody>
                  <a:tcPr anchor="ctr"/>
                </a:tc>
                <a:tc>
                  <a:txBody>
                    <a:bodyPr/>
                    <a:lstStyle/>
                    <a:p>
                      <a:pPr algn="ctr"/>
                      <a:r>
                        <a:rPr lang="en-US" sz="1400" dirty="0" smtClean="0"/>
                        <a:t>Email</a:t>
                      </a:r>
                      <a:endParaRPr lang="en-US" sz="1400" dirty="0"/>
                    </a:p>
                  </a:txBody>
                  <a:tcPr anchor="ctr"/>
                </a:tc>
                <a:tc>
                  <a:txBody>
                    <a:bodyPr/>
                    <a:lstStyle/>
                    <a:p>
                      <a:pPr algn="ctr"/>
                      <a:r>
                        <a:rPr lang="en-US" sz="1400" dirty="0" smtClean="0"/>
                        <a:t>Email</a:t>
                      </a:r>
                      <a:endParaRPr lang="en-US" sz="1400" dirty="0"/>
                    </a:p>
                  </a:txBody>
                  <a:tcPr anchor="ctr"/>
                </a:tc>
                <a:tc>
                  <a:txBody>
                    <a:bodyPr/>
                    <a:lstStyle/>
                    <a:p>
                      <a:pPr algn="ctr"/>
                      <a:r>
                        <a:rPr lang="en-US" sz="1400" dirty="0" smtClean="0"/>
                        <a:t>Email</a:t>
                      </a:r>
                      <a:endParaRPr lang="en-US" sz="1400" dirty="0"/>
                    </a:p>
                  </a:txBody>
                  <a:tcPr anchor="ctr"/>
                </a:tc>
                <a:tc>
                  <a:txBody>
                    <a:bodyPr/>
                    <a:lstStyle/>
                    <a:p>
                      <a:pPr algn="ctr"/>
                      <a:r>
                        <a:rPr lang="en-US" sz="1400" dirty="0" smtClean="0"/>
                        <a:t>Email</a:t>
                      </a:r>
                      <a:endParaRPr lang="en-US" sz="1400" dirty="0"/>
                    </a:p>
                  </a:txBody>
                  <a:tcPr anchor="ctr"/>
                </a:tc>
                <a:tc>
                  <a:txBody>
                    <a:bodyPr/>
                    <a:lstStyle/>
                    <a:p>
                      <a:pPr algn="ctr"/>
                      <a:endParaRPr lang="en-US" sz="1400" dirty="0">
                        <a:solidFill>
                          <a:schemeClr val="tx1"/>
                        </a:solidFill>
                      </a:endParaRPr>
                    </a:p>
                  </a:txBody>
                  <a:tcPr anchor="ctr"/>
                </a:tc>
              </a:tr>
            </a:tbl>
          </a:graphicData>
        </a:graphic>
      </p:graphicFrame>
      <p:grpSp>
        <p:nvGrpSpPr>
          <p:cNvPr id="92" name="Group 91"/>
          <p:cNvGrpSpPr/>
          <p:nvPr/>
        </p:nvGrpSpPr>
        <p:grpSpPr>
          <a:xfrm>
            <a:off x="762000" y="2319278"/>
            <a:ext cx="7620000" cy="2862322"/>
            <a:chOff x="-8001664" y="6101464"/>
            <a:chExt cx="7620000" cy="2862322"/>
          </a:xfrm>
        </p:grpSpPr>
        <p:grpSp>
          <p:nvGrpSpPr>
            <p:cNvPr id="93" name="Group 92"/>
            <p:cNvGrpSpPr/>
            <p:nvPr/>
          </p:nvGrpSpPr>
          <p:grpSpPr>
            <a:xfrm>
              <a:off x="-8001664" y="6101464"/>
              <a:ext cx="7620000" cy="2862322"/>
              <a:chOff x="762000" y="2593539"/>
              <a:chExt cx="7620000" cy="2862322"/>
            </a:xfrm>
          </p:grpSpPr>
          <p:sp>
            <p:nvSpPr>
              <p:cNvPr id="95" name="TextBox 94"/>
              <p:cNvSpPr txBox="1"/>
              <p:nvPr/>
            </p:nvSpPr>
            <p:spPr>
              <a:xfrm>
                <a:off x="762000" y="2593539"/>
                <a:ext cx="7620000" cy="286232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a:p>
              <a:p>
                <a:pPr algn="ctr"/>
                <a:r>
                  <a:rPr lang="en-US" b="1" dirty="0" smtClean="0"/>
                  <a:t>Component General Counsel</a:t>
                </a:r>
              </a:p>
              <a:p>
                <a:pPr algn="ctr"/>
                <a:r>
                  <a:rPr lang="en-US" b="1" dirty="0" smtClean="0"/>
                  <a:t>Coordination Process</a:t>
                </a:r>
              </a:p>
              <a:p>
                <a:pPr algn="ctr"/>
                <a:endParaRPr lang="en-US" b="1" dirty="0" smtClean="0"/>
              </a:p>
              <a:p>
                <a:pPr marL="576263" indent="-576263">
                  <a:defRPr/>
                </a:pPr>
                <a:r>
                  <a:rPr lang="en-US" dirty="0" smtClean="0"/>
                  <a:t>    1</a:t>
                </a:r>
                <a:r>
                  <a:rPr lang="en-US" dirty="0"/>
                  <a:t>. AO submits collection instrument and DD Form 2936 via </a:t>
                </a:r>
                <a:r>
                  <a:rPr lang="en-US" dirty="0" smtClean="0"/>
                  <a:t>email </a:t>
                </a:r>
                <a:endParaRPr lang="en-US" dirty="0"/>
              </a:p>
              <a:p>
                <a:pPr>
                  <a:defRPr/>
                </a:pPr>
                <a:endParaRPr lang="en-US" dirty="0"/>
              </a:p>
              <a:p>
                <a:pPr marL="576263" indent="-576263">
                  <a:defRPr/>
                </a:pPr>
                <a:r>
                  <a:rPr lang="en-US" dirty="0" smtClean="0"/>
                  <a:t>    2</a:t>
                </a:r>
                <a:r>
                  <a:rPr lang="en-US" dirty="0"/>
                  <a:t>. Component General Counsel provides review and assists AO directly</a:t>
                </a:r>
              </a:p>
              <a:p>
                <a:pPr>
                  <a:defRPr/>
                </a:pPr>
                <a:endParaRPr lang="en-US" b="1" dirty="0"/>
              </a:p>
            </p:txBody>
          </p:sp>
          <p:pic>
            <p:nvPicPr>
              <p:cNvPr id="96" name="Picture 5" descr="C:\Documents and Settings\TEMP\Desktop\Pictures\blue people\gc.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81200" y="2819400"/>
                <a:ext cx="753874" cy="671517"/>
              </a:xfrm>
              <a:prstGeom prst="rect">
                <a:avLst/>
              </a:prstGeom>
              <a:noFill/>
            </p:spPr>
          </p:pic>
        </p:grpSp>
        <p:cxnSp>
          <p:nvCxnSpPr>
            <p:cNvPr id="94" name="Straight Connector 93"/>
            <p:cNvCxnSpPr/>
            <p:nvPr/>
          </p:nvCxnSpPr>
          <p:spPr>
            <a:xfrm>
              <a:off x="-6293510" y="7086600"/>
              <a:ext cx="4203693" cy="0"/>
            </a:xfrm>
            <a:prstGeom prst="line">
              <a:avLst/>
            </a:prstGeom>
            <a:ln w="6350">
              <a:gradFill>
                <a:gsLst>
                  <a:gs pos="0">
                    <a:schemeClr val="bg1">
                      <a:lumMod val="72000"/>
                    </a:schemeClr>
                  </a:gs>
                  <a:gs pos="100000">
                    <a:schemeClr val="bg1">
                      <a:lumMod val="85000"/>
                    </a:schemeClr>
                  </a:gs>
                  <a:gs pos="5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42852" y="1793630"/>
            <a:ext cx="8278091" cy="492370"/>
            <a:chOff x="404751" y="1793630"/>
            <a:chExt cx="8278091" cy="492370"/>
          </a:xfrm>
        </p:grpSpPr>
        <p:pic>
          <p:nvPicPr>
            <p:cNvPr id="98" name="Picture 3" descr="C:\Documents and Settings\TEMP\Desktop\Pictures\blue people\clockman.jpg"/>
            <p:cNvPicPr>
              <a:picLocks noChangeAspect="1" noChangeArrowheads="1"/>
            </p:cNvPicPr>
            <p:nvPr/>
          </p:nvPicPr>
          <p:blipFill>
            <a:blip r:embed="rId8" cstate="print"/>
            <a:srcRect/>
            <a:stretch>
              <a:fillRect/>
            </a:stretch>
          </p:blipFill>
          <p:spPr bwMode="auto">
            <a:xfrm>
              <a:off x="6781800" y="1793630"/>
              <a:ext cx="470963" cy="492370"/>
            </a:xfrm>
            <a:prstGeom prst="rect">
              <a:avLst/>
            </a:prstGeom>
            <a:noFill/>
          </p:spPr>
        </p:pic>
        <p:pic>
          <p:nvPicPr>
            <p:cNvPr id="99" name="Picture 2" descr="C:\Documents and Settings\TEMP\Desktop\Pictures\blue people\manwclipboard.jpg"/>
            <p:cNvPicPr>
              <a:picLocks noChangeAspect="1" noChangeArrowheads="1"/>
            </p:cNvPicPr>
            <p:nvPr/>
          </p:nvPicPr>
          <p:blipFill>
            <a:blip r:embed="rId6" cstate="print"/>
            <a:srcRect l="14132" r="12065"/>
            <a:stretch>
              <a:fillRect/>
            </a:stretch>
          </p:blipFill>
          <p:spPr bwMode="auto">
            <a:xfrm>
              <a:off x="4362533" y="1831909"/>
              <a:ext cx="251196" cy="415813"/>
            </a:xfrm>
            <a:prstGeom prst="rect">
              <a:avLst/>
            </a:prstGeom>
            <a:noFill/>
          </p:spPr>
        </p:pic>
        <p:pic>
          <p:nvPicPr>
            <p:cNvPr id="100" name="Picture 4" descr="C:\Documents and Settings\TEMP\Desktop\Pictures\blue people\dmdc.jpg"/>
            <p:cNvPicPr>
              <a:picLocks noChangeAspect="1" noChangeArrowheads="1"/>
            </p:cNvPicPr>
            <p:nvPr/>
          </p:nvPicPr>
          <p:blipFill>
            <a:blip r:embed="rId4" cstate="print"/>
            <a:srcRect t="9091" b="7576"/>
            <a:stretch>
              <a:fillRect/>
            </a:stretch>
          </p:blipFill>
          <p:spPr bwMode="auto">
            <a:xfrm>
              <a:off x="1722256" y="1825807"/>
              <a:ext cx="513619" cy="428016"/>
            </a:xfrm>
            <a:prstGeom prst="rect">
              <a:avLst/>
            </a:prstGeom>
            <a:noFill/>
          </p:spPr>
        </p:pic>
        <p:pic>
          <p:nvPicPr>
            <p:cNvPr id="101" name="Picture 100" descr="C:\Documents and Settings\TEMP\Desktop\Pictures\blue people\bluemanpapers.jpg"/>
            <p:cNvPicPr>
              <a:picLocks noChangeAspect="1" noChangeArrowheads="1"/>
            </p:cNvPicPr>
            <p:nvPr/>
          </p:nvPicPr>
          <p:blipFill>
            <a:blip r:embed="rId5" cstate="print"/>
            <a:srcRect t="22966" b="23445"/>
            <a:stretch>
              <a:fillRect/>
            </a:stretch>
          </p:blipFill>
          <p:spPr bwMode="auto">
            <a:xfrm>
              <a:off x="404751" y="1919129"/>
              <a:ext cx="684608" cy="366871"/>
            </a:xfrm>
            <a:prstGeom prst="rect">
              <a:avLst/>
            </a:prstGeom>
            <a:solidFill>
              <a:schemeClr val="accent1">
                <a:alpha val="0"/>
              </a:schemeClr>
            </a:solidFill>
            <a:effectLst>
              <a:outerShdw blurRad="50800" dist="50800" dir="5400000" algn="ctr" rotWithShape="0">
                <a:srgbClr val="000000">
                  <a:alpha val="0"/>
                </a:srgbClr>
              </a:outerShdw>
            </a:effectLst>
          </p:spPr>
        </p:pic>
        <p:pic>
          <p:nvPicPr>
            <p:cNvPr id="102" name="Picture 11" descr="C:\Documents and Settings\TEMP\Desktop\Pictures\blue people\bluemansearch.bmp"/>
            <p:cNvPicPr>
              <a:picLocks noChangeAspect="1" noChangeArrowheads="1"/>
            </p:cNvPicPr>
            <p:nvPr/>
          </p:nvPicPr>
          <p:blipFill>
            <a:blip r:embed="rId3" cstate="print"/>
            <a:srcRect l="8333" r="8333"/>
            <a:stretch>
              <a:fillRect/>
            </a:stretch>
          </p:blipFill>
          <p:spPr bwMode="auto">
            <a:xfrm>
              <a:off x="3076172" y="1856380"/>
              <a:ext cx="305726" cy="366871"/>
            </a:xfrm>
            <a:prstGeom prst="rect">
              <a:avLst/>
            </a:prstGeom>
            <a:noFill/>
          </p:spPr>
        </p:pic>
        <p:pic>
          <p:nvPicPr>
            <p:cNvPr id="103" name="Picture 7" descr="C:\Documents and Settings\TEMP\Desktop\Pictures\blue people\cio.jpg"/>
            <p:cNvPicPr>
              <a:picLocks noChangeAspect="1" noChangeArrowheads="1"/>
            </p:cNvPicPr>
            <p:nvPr/>
          </p:nvPicPr>
          <p:blipFill>
            <a:blip r:embed="rId7" cstate="print"/>
            <a:srcRect l="4688" r="6250"/>
            <a:stretch>
              <a:fillRect/>
            </a:stretch>
          </p:blipFill>
          <p:spPr bwMode="auto">
            <a:xfrm>
              <a:off x="5672825" y="1848100"/>
              <a:ext cx="341493" cy="383431"/>
            </a:xfrm>
            <a:prstGeom prst="rect">
              <a:avLst/>
            </a:prstGeom>
            <a:noFill/>
          </p:spPr>
        </p:pic>
        <p:pic>
          <p:nvPicPr>
            <p:cNvPr id="104" name="Picture 5" descr="C:\Documents and Settings\TEMP\Desktop\Pictures\blue people\gc.jpg"/>
            <p:cNvPicPr>
              <a:picLocks noChangeAspect="1" noChangeArrowheads="1"/>
            </p:cNvPicPr>
            <p:nvPr/>
          </p:nvPicPr>
          <p:blipFill>
            <a:blip r:embed="rId9" cstate="print"/>
            <a:srcRect/>
            <a:stretch>
              <a:fillRect/>
            </a:stretch>
          </p:blipFill>
          <p:spPr bwMode="auto">
            <a:xfrm>
              <a:off x="8202333" y="1825807"/>
              <a:ext cx="480509" cy="428016"/>
            </a:xfrm>
            <a:prstGeom prst="rect">
              <a:avLst/>
            </a:prstGeom>
            <a:noFill/>
          </p:spPr>
        </p:pic>
      </p:grpSp>
      <p:graphicFrame>
        <p:nvGraphicFramePr>
          <p:cNvPr id="105" name="Table 104"/>
          <p:cNvGraphicFramePr>
            <a:graphicFrameLocks noGrp="1"/>
          </p:cNvGraphicFramePr>
          <p:nvPr>
            <p:extLst>
              <p:ext uri="{D42A27DB-BD31-4B8C-83A1-F6EECF244321}">
                <p14:modId xmlns:p14="http://schemas.microsoft.com/office/powerpoint/2010/main" val="360413947"/>
              </p:ext>
            </p:extLst>
          </p:nvPr>
        </p:nvGraphicFramePr>
        <p:xfrm>
          <a:off x="152400" y="2362200"/>
          <a:ext cx="8915403" cy="3200400"/>
        </p:xfrm>
        <a:graphic>
          <a:graphicData uri="http://schemas.openxmlformats.org/drawingml/2006/table">
            <a:tbl>
              <a:tblPr firstRow="1" bandRow="1">
                <a:tableStyleId>{073A0DAA-6AF3-43AB-8588-CEC1D06C72B9}</a:tableStyleId>
              </a:tblPr>
              <a:tblGrid>
                <a:gridCol w="1273629"/>
                <a:gridCol w="1273629"/>
                <a:gridCol w="1273629"/>
                <a:gridCol w="1273629"/>
                <a:gridCol w="1273629"/>
                <a:gridCol w="1273629"/>
                <a:gridCol w="1273629"/>
              </a:tblGrid>
              <a:tr h="1467853">
                <a:tc>
                  <a:txBody>
                    <a:bodyPr/>
                    <a:lstStyle/>
                    <a:p>
                      <a:pPr algn="ctr"/>
                      <a:r>
                        <a:rPr lang="en-US" sz="1400" dirty="0" smtClean="0"/>
                        <a:t>Component Forms</a:t>
                      </a:r>
                      <a:r>
                        <a:rPr lang="en-US" sz="1400" baseline="0" dirty="0" smtClean="0"/>
                        <a:t> Manager</a:t>
                      </a:r>
                      <a:endParaRPr lang="en-US" sz="1400" dirty="0"/>
                    </a:p>
                  </a:txBody>
                  <a:tcPr anchor="ctr"/>
                </a:tc>
                <a:tc>
                  <a:txBody>
                    <a:bodyPr/>
                    <a:lstStyle/>
                    <a:p>
                      <a:pPr algn="ctr"/>
                      <a:r>
                        <a:rPr lang="en-US" sz="1400" dirty="0" smtClean="0"/>
                        <a:t>Director,</a:t>
                      </a:r>
                      <a:r>
                        <a:rPr lang="en-US" sz="1400" baseline="0" dirty="0" smtClean="0"/>
                        <a:t> Defense Manpower and Data Center</a:t>
                      </a:r>
                      <a:endParaRPr lang="en-US" sz="1400" dirty="0"/>
                    </a:p>
                  </a:txBody>
                  <a:tcPr anchor="ctr"/>
                </a:tc>
                <a:tc>
                  <a:txBody>
                    <a:bodyPr/>
                    <a:lstStyle/>
                    <a:p>
                      <a:pPr algn="ctr"/>
                      <a:r>
                        <a:rPr lang="en-US" sz="1400" dirty="0" smtClean="0"/>
                        <a:t>Component Privacy Official or OSD Privacy</a:t>
                      </a:r>
                      <a:r>
                        <a:rPr lang="en-US" sz="1400" baseline="0" dirty="0" smtClean="0"/>
                        <a:t> Official </a:t>
                      </a:r>
                      <a:endParaRPr lang="en-US" sz="1400" dirty="0"/>
                    </a:p>
                  </a:txBody>
                  <a:tcPr anchor="ctr"/>
                </a:tc>
                <a:tc>
                  <a:txBody>
                    <a:bodyPr/>
                    <a:lstStyle/>
                    <a:p>
                      <a:pPr algn="ctr"/>
                      <a:r>
                        <a:rPr lang="en-US" sz="1400" dirty="0" smtClean="0"/>
                        <a:t>Human</a:t>
                      </a:r>
                      <a:r>
                        <a:rPr lang="en-US" sz="1400" baseline="0" dirty="0" smtClean="0"/>
                        <a:t> Research and Protection Program </a:t>
                      </a:r>
                      <a:endParaRPr lang="en-US" sz="1400" dirty="0"/>
                    </a:p>
                  </a:txBody>
                  <a:tcPr anchor="ctr"/>
                </a:tc>
                <a:tc>
                  <a:txBody>
                    <a:bodyPr/>
                    <a:lstStyle/>
                    <a:p>
                      <a:pPr algn="ctr"/>
                      <a:r>
                        <a:rPr lang="en-US" sz="1400" dirty="0" smtClean="0"/>
                        <a:t>Component Chief Information</a:t>
                      </a:r>
                      <a:r>
                        <a:rPr lang="en-US" sz="1400" baseline="0" dirty="0" smtClean="0"/>
                        <a:t> Officer</a:t>
                      </a:r>
                      <a:endParaRPr lang="en-US" sz="1400" dirty="0"/>
                    </a:p>
                  </a:txBody>
                  <a:tcPr anchor="ctr"/>
                </a:tc>
                <a:tc>
                  <a:txBody>
                    <a:bodyPr/>
                    <a:lstStyle/>
                    <a:p>
                      <a:pPr algn="ctr"/>
                      <a:r>
                        <a:rPr lang="en-US" sz="1400" dirty="0" smtClean="0"/>
                        <a:t>Component Records Manager</a:t>
                      </a:r>
                      <a:r>
                        <a:rPr lang="en-US" sz="1400" baseline="0" dirty="0" smtClean="0"/>
                        <a:t> </a:t>
                      </a:r>
                      <a:endParaRPr lang="en-US" sz="1400" dirty="0"/>
                    </a:p>
                  </a:txBody>
                  <a:tcPr anchor="ctr"/>
                </a:tc>
                <a:tc>
                  <a:txBody>
                    <a:bodyPr/>
                    <a:lstStyle/>
                    <a:p>
                      <a:pPr algn="ctr"/>
                      <a:r>
                        <a:rPr lang="en-US" sz="1400" dirty="0" smtClean="0"/>
                        <a:t>Component</a:t>
                      </a:r>
                      <a:r>
                        <a:rPr lang="en-US" sz="1400" baseline="0" dirty="0" smtClean="0"/>
                        <a:t> General Counsel</a:t>
                      </a:r>
                      <a:endParaRPr lang="en-US" sz="1400" dirty="0"/>
                    </a:p>
                  </a:txBody>
                  <a:tcPr anchor="ctr"/>
                </a:tc>
              </a:tr>
              <a:tr h="1732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DD Form 67 process</a:t>
                      </a:r>
                    </a:p>
                    <a:p>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Email</a:t>
                      </a:r>
                    </a:p>
                  </a:txBody>
                  <a:tcPr anchor="ctr"/>
                </a:tc>
                <a:tc>
                  <a:txBody>
                    <a:bodyPr/>
                    <a:lstStyle/>
                    <a:p>
                      <a:pPr algn="ctr"/>
                      <a:r>
                        <a:rPr lang="en-US" sz="1400" dirty="0" smtClean="0"/>
                        <a:t>Email</a:t>
                      </a:r>
                      <a:endParaRPr lang="en-US" sz="1400" dirty="0"/>
                    </a:p>
                  </a:txBody>
                  <a:tcPr anchor="ctr"/>
                </a:tc>
                <a:tc>
                  <a:txBody>
                    <a:bodyPr/>
                    <a:lstStyle/>
                    <a:p>
                      <a:pPr algn="ctr"/>
                      <a:r>
                        <a:rPr lang="en-US" sz="1400" dirty="0" smtClean="0"/>
                        <a:t>Email</a:t>
                      </a:r>
                      <a:endParaRPr lang="en-US" sz="1400" dirty="0"/>
                    </a:p>
                  </a:txBody>
                  <a:tcPr anchor="ctr"/>
                </a:tc>
                <a:tc>
                  <a:txBody>
                    <a:bodyPr/>
                    <a:lstStyle/>
                    <a:p>
                      <a:pPr algn="ctr"/>
                      <a:r>
                        <a:rPr lang="en-US" sz="1400" dirty="0" smtClean="0"/>
                        <a:t>Email</a:t>
                      </a:r>
                      <a:endParaRPr lang="en-US" sz="1400" dirty="0"/>
                    </a:p>
                  </a:txBody>
                  <a:tcPr anchor="ctr"/>
                </a:tc>
                <a:tc>
                  <a:txBody>
                    <a:bodyPr/>
                    <a:lstStyle/>
                    <a:p>
                      <a:pPr algn="ctr"/>
                      <a:r>
                        <a:rPr lang="en-US" sz="1400" dirty="0" smtClean="0"/>
                        <a:t>Email</a:t>
                      </a:r>
                      <a:endParaRPr lang="en-US" sz="1400" dirty="0"/>
                    </a:p>
                  </a:txBody>
                  <a:tcPr anchor="ctr"/>
                </a:tc>
                <a:tc>
                  <a:txBody>
                    <a:bodyPr/>
                    <a:lstStyle/>
                    <a:p>
                      <a:pPr algn="ctr"/>
                      <a:r>
                        <a:rPr lang="en-US" sz="1400" dirty="0" smtClean="0">
                          <a:solidFill>
                            <a:schemeClr val="tx1"/>
                          </a:solidFill>
                        </a:rPr>
                        <a:t>Email</a:t>
                      </a:r>
                      <a:endParaRPr lang="en-US" sz="1400" dirty="0">
                        <a:solidFill>
                          <a:schemeClr val="tx1"/>
                        </a:solidFill>
                      </a:endParaRPr>
                    </a:p>
                  </a:txBody>
                  <a:tcPr anchor="ctr"/>
                </a:tc>
              </a:tr>
            </a:tbl>
          </a:graphicData>
        </a:graphic>
      </p:graphicFrame>
      <p:sp>
        <p:nvSpPr>
          <p:cNvPr id="2" name="Slide Number Placeholder 1"/>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30</a:t>
            </a:fld>
            <a:endParaRPr lang="en-US">
              <a:solidFill>
                <a:prstClr val="black">
                  <a:lumMod val="65000"/>
                  <a:lumOff val="35000"/>
                </a:prstClr>
              </a:solidFill>
            </a:endParaRPr>
          </a:p>
        </p:txBody>
      </p:sp>
    </p:spTree>
    <p:extLst>
      <p:ext uri="{BB962C8B-B14F-4D97-AF65-F5344CB8AC3E}">
        <p14:creationId xmlns:p14="http://schemas.microsoft.com/office/powerpoint/2010/main" val="1675695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xit" presetSubtype="0" fill="hold" nodeType="with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1"/>
                                        </p:tgtEl>
                                      </p:cBhvr>
                                    </p:animEffect>
                                    <p:set>
                                      <p:cBhvr>
                                        <p:cTn id="18" dur="1" fill="hold">
                                          <p:stCondLst>
                                            <p:cond delay="499"/>
                                          </p:stCondLst>
                                        </p:cTn>
                                        <p:tgtEl>
                                          <p:spTgt spid="5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5"/>
                                        </p:tgtEl>
                                      </p:cBhvr>
                                    </p:animEffect>
                                    <p:set>
                                      <p:cBhvr>
                                        <p:cTn id="21" dur="1" fill="hold">
                                          <p:stCondLst>
                                            <p:cond delay="499"/>
                                          </p:stCondLst>
                                        </p:cTn>
                                        <p:tgtEl>
                                          <p:spTgt spid="5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1"/>
                                        </p:tgtEl>
                                      </p:cBhvr>
                                    </p:animEffect>
                                    <p:set>
                                      <p:cBhvr>
                                        <p:cTn id="40" dur="1" fill="hold">
                                          <p:stCondLst>
                                            <p:cond delay="499"/>
                                          </p:stCondLst>
                                        </p:cTn>
                                        <p:tgtEl>
                                          <p:spTgt spid="6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67"/>
                                        </p:tgtEl>
                                      </p:cBhvr>
                                    </p:animEffect>
                                    <p:set>
                                      <p:cBhvr>
                                        <p:cTn id="51" dur="1" fill="hold">
                                          <p:stCondLst>
                                            <p:cond delay="499"/>
                                          </p:stCondLst>
                                        </p:cTn>
                                        <p:tgtEl>
                                          <p:spTgt spid="67"/>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78"/>
                                        </p:tgtEl>
                                      </p:cBhvr>
                                    </p:animEffect>
                                    <p:set>
                                      <p:cBhvr>
                                        <p:cTn id="62" dur="1" fill="hold">
                                          <p:stCondLst>
                                            <p:cond delay="499"/>
                                          </p:stCondLst>
                                        </p:cTn>
                                        <p:tgtEl>
                                          <p:spTgt spid="7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72"/>
                                        </p:tgtEl>
                                      </p:cBhvr>
                                    </p:animEffect>
                                    <p:set>
                                      <p:cBhvr>
                                        <p:cTn id="65" dur="1" fill="hold">
                                          <p:stCondLst>
                                            <p:cond delay="499"/>
                                          </p:stCondLst>
                                        </p:cTn>
                                        <p:tgtEl>
                                          <p:spTgt spid="72"/>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79"/>
                                        </p:tgtEl>
                                      </p:cBhvr>
                                    </p:animEffect>
                                    <p:set>
                                      <p:cBhvr>
                                        <p:cTn id="73" dur="1" fill="hold">
                                          <p:stCondLst>
                                            <p:cond delay="499"/>
                                          </p:stCondLst>
                                        </p:cTn>
                                        <p:tgtEl>
                                          <p:spTgt spid="79"/>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fade">
                                      <p:cBhvr>
                                        <p:cTn id="76" dur="500"/>
                                        <p:tgtEl>
                                          <p:spTgt spid="84"/>
                                        </p:tgtEl>
                                      </p:cBhvr>
                                    </p:animEffect>
                                  </p:childTnLst>
                                </p:cTn>
                              </p:par>
                              <p:par>
                                <p:cTn id="77" presetID="10" presetClass="entr" presetSubtype="0" fill="hold" nodeType="with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84"/>
                                        </p:tgtEl>
                                      </p:cBhvr>
                                    </p:animEffect>
                                    <p:set>
                                      <p:cBhvr>
                                        <p:cTn id="84" dur="1" fill="hold">
                                          <p:stCondLst>
                                            <p:cond delay="499"/>
                                          </p:stCondLst>
                                        </p:cTn>
                                        <p:tgtEl>
                                          <p:spTgt spid="84"/>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91"/>
                                        </p:tgtEl>
                                      </p:cBhvr>
                                    </p:animEffect>
                                    <p:set>
                                      <p:cBhvr>
                                        <p:cTn id="87" dur="1" fill="hold">
                                          <p:stCondLst>
                                            <p:cond delay="499"/>
                                          </p:stCondLst>
                                        </p:cTn>
                                        <p:tgtEl>
                                          <p:spTgt spid="91"/>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500"/>
                                        <p:tgtEl>
                                          <p:spTgt spid="9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92"/>
                                        </p:tgtEl>
                                      </p:cBhvr>
                                    </p:animEffect>
                                    <p:set>
                                      <p:cBhvr>
                                        <p:cTn id="95" dur="1" fill="hold">
                                          <p:stCondLst>
                                            <p:cond delay="499"/>
                                          </p:stCondLst>
                                        </p:cTn>
                                        <p:tgtEl>
                                          <p:spTgt spid="92"/>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97"/>
                                        </p:tgtEl>
                                        <p:attrNameLst>
                                          <p:attrName>style.visibility</p:attrName>
                                        </p:attrNameLst>
                                      </p:cBhvr>
                                      <p:to>
                                        <p:strVal val="visible"/>
                                      </p:to>
                                    </p:set>
                                    <p:animEffect transition="in" filter="fade">
                                      <p:cBhvr>
                                        <p:cTn id="98" dur="500"/>
                                        <p:tgtEl>
                                          <p:spTgt spid="97"/>
                                        </p:tgtEl>
                                      </p:cBhvr>
                                    </p:animEffect>
                                  </p:childTnLst>
                                </p:cTn>
                              </p:par>
                              <p:par>
                                <p:cTn id="99" presetID="10" presetClass="entr" presetSubtype="0" fill="hold" nodeType="with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fade">
                                      <p:cBhvr>
                                        <p:cTn id="10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677587647"/>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tc>
                <a:tc>
                  <a:txBody>
                    <a:bodyPr/>
                    <a:lstStyle/>
                    <a:p>
                      <a:pPr algn="ctr"/>
                      <a:r>
                        <a:rPr lang="en-US" sz="1100" dirty="0" smtClean="0"/>
                        <a:t>Mandatory</a:t>
                      </a:r>
                      <a:r>
                        <a:rPr lang="en-US" sz="1100" baseline="0" dirty="0" smtClean="0"/>
                        <a:t> Coordinators</a:t>
                      </a:r>
                      <a:endParaRPr lang="en-US" sz="1100" dirty="0"/>
                    </a:p>
                  </a:txBody>
                  <a:tcPr anchor="ctr"/>
                </a:tc>
                <a:tc>
                  <a:txBody>
                    <a:bodyPr/>
                    <a:lstStyle/>
                    <a:p>
                      <a:pPr algn="ctr"/>
                      <a:r>
                        <a:rPr lang="en-US" sz="1100" dirty="0" smtClean="0"/>
                        <a:t>Collection Respondents</a:t>
                      </a:r>
                      <a:endParaRPr lang="en-US" sz="1100" dirty="0"/>
                    </a:p>
                  </a:txBody>
                  <a:tcPr anchor="ctr"/>
                </a:tc>
                <a:tc>
                  <a:txBody>
                    <a:bodyPr/>
                    <a:lstStyle/>
                    <a:p>
                      <a:pPr algn="ctr"/>
                      <a:r>
                        <a:rPr lang="en-US" sz="1100" dirty="0" smtClean="0"/>
                        <a:t>DoD Internal Information Collections</a:t>
                      </a:r>
                      <a:r>
                        <a:rPr lang="en-US" sz="1100" baseline="0" dirty="0" smtClean="0"/>
                        <a:t> Officer (DoD IICO)</a:t>
                      </a:r>
                      <a:endParaRPr lang="en-US" sz="1100" dirty="0"/>
                    </a:p>
                  </a:txBody>
                  <a:tcPr anchor="ct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r>
              <a:tr h="1097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Completes cost summary and drafts DD Form 2936</a:t>
                      </a: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r>
              <a:tr h="1097280">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c>
                  <a:txBody>
                    <a:bodyPr/>
                    <a:lstStyle/>
                    <a:p>
                      <a:pPr algn="ctr"/>
                      <a:endParaRPr lang="en-US" sz="1100" dirty="0"/>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25367770"/>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solidFill>
                      <a:srgbClr val="2BA0C5"/>
                    </a:solidFill>
                  </a:tcP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solidFill>
                      <a:srgbClr val="2BA0C5"/>
                    </a:solidFill>
                  </a:tcPr>
                </a:tc>
                <a:tc>
                  <a:txBody>
                    <a:bodyPr/>
                    <a:lstStyle/>
                    <a:p>
                      <a:pPr algn="ctr"/>
                      <a:r>
                        <a:rPr lang="en-US" sz="1100" dirty="0" smtClean="0"/>
                        <a:t>Mandatory</a:t>
                      </a:r>
                      <a:r>
                        <a:rPr lang="en-US" sz="1100" baseline="0" dirty="0" smtClean="0"/>
                        <a:t> Coordinators</a:t>
                      </a:r>
                      <a:endParaRPr lang="en-US" sz="1100" dirty="0"/>
                    </a:p>
                  </a:txBody>
                  <a:tcPr anchor="ctr">
                    <a:solidFill>
                      <a:srgbClr val="2BA0C5"/>
                    </a:solidFill>
                  </a:tcPr>
                </a:tc>
                <a:tc>
                  <a:txBody>
                    <a:bodyPr/>
                    <a:lstStyle/>
                    <a:p>
                      <a:pPr algn="ctr"/>
                      <a:r>
                        <a:rPr lang="en-US" sz="1100" dirty="0" smtClean="0"/>
                        <a:t>Collection Respondents</a:t>
                      </a:r>
                      <a:endParaRPr lang="en-US" sz="1100" dirty="0"/>
                    </a:p>
                  </a:txBody>
                  <a:tcPr anchor="ctr">
                    <a:solidFill>
                      <a:srgbClr val="2BA0C5"/>
                    </a:solidFill>
                  </a:tcPr>
                </a:tc>
                <a:tc>
                  <a:txBody>
                    <a:bodyPr/>
                    <a:lstStyle/>
                    <a:p>
                      <a:pPr algn="ctr"/>
                      <a:r>
                        <a:rPr lang="en-US" sz="1100" dirty="0" smtClean="0"/>
                        <a:t>DoD Internal Information Collections</a:t>
                      </a:r>
                      <a:r>
                        <a:rPr lang="en-US" sz="1100" baseline="0" dirty="0" smtClean="0"/>
                        <a:t> Officer (DoD IICO)</a:t>
                      </a:r>
                      <a:endParaRPr lang="en-US" sz="1100" dirty="0"/>
                    </a:p>
                  </a:txBody>
                  <a:tcPr anchor="ctr">
                    <a:solidFill>
                      <a:srgbClr val="2BA0C5"/>
                    </a:solidFill>
                  </a:tcP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r>
              <a:tr h="1097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lumMod val="65000"/>
                            </a:schemeClr>
                          </a:solidFill>
                        </a:rPr>
                        <a:t>Completes cost summary and drafts DD Form 2936</a:t>
                      </a: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t>Submits</a:t>
                      </a:r>
                      <a:r>
                        <a:rPr lang="en-US" sz="1100" baseline="0" dirty="0" smtClean="0"/>
                        <a:t> to mandatory coordinators; adjudicates comments</a:t>
                      </a:r>
                      <a:endParaRPr lang="en-US" sz="1100" dirty="0"/>
                    </a:p>
                  </a:txBody>
                  <a:tcPr anchor="ctr"/>
                </a:tc>
                <a:tc>
                  <a:txBody>
                    <a:bodyPr/>
                    <a:lstStyle/>
                    <a:p>
                      <a:pPr algn="ctr"/>
                      <a:endParaRPr lang="en-US" sz="1100"/>
                    </a:p>
                  </a:txBody>
                  <a:tcPr anchor="ctr"/>
                </a:tc>
                <a:tc>
                  <a:txBody>
                    <a:bodyPr/>
                    <a:lstStyle/>
                    <a:p>
                      <a:pPr algn="ctr"/>
                      <a:r>
                        <a:rPr lang="en-US" sz="1100" dirty="0" smtClean="0"/>
                        <a:t>Review and provide</a:t>
                      </a:r>
                      <a:r>
                        <a:rPr lang="en-US" sz="1100" baseline="0" dirty="0" smtClean="0"/>
                        <a:t> coordination</a:t>
                      </a: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c>
                  <a:txBody>
                    <a:bodyPr/>
                    <a:lstStyle/>
                    <a:p>
                      <a:pPr algn="ctr"/>
                      <a:endParaRPr lang="en-US" sz="1100" dirty="0"/>
                    </a:p>
                  </a:txBody>
                  <a:tcPr anchor="ctr"/>
                </a:tc>
              </a:tr>
            </a:tbl>
          </a:graphicData>
        </a:graphic>
      </p:graphicFrame>
      <p:sp>
        <p:nvSpPr>
          <p:cNvPr id="13" name="TextBox 12"/>
          <p:cNvSpPr txBox="1"/>
          <p:nvPr/>
        </p:nvSpPr>
        <p:spPr>
          <a:xfrm>
            <a:off x="304800" y="1611592"/>
            <a:ext cx="1143000" cy="307777"/>
          </a:xfrm>
          <a:prstGeom prst="rect">
            <a:avLst/>
          </a:prstGeom>
          <a:noFill/>
        </p:spPr>
        <p:txBody>
          <a:bodyPr wrap="square" rtlCol="0">
            <a:spAutoFit/>
          </a:bodyPr>
          <a:lstStyle/>
          <a:p>
            <a:r>
              <a:rPr lang="en-US" sz="1400" b="1" dirty="0" smtClean="0"/>
              <a:t>Step 1</a:t>
            </a:r>
            <a:endParaRPr lang="en-US" sz="1400" b="1" dirty="0"/>
          </a:p>
        </p:txBody>
      </p:sp>
      <p:sp>
        <p:nvSpPr>
          <p:cNvPr id="14" name="TextBox 13"/>
          <p:cNvSpPr txBox="1"/>
          <p:nvPr/>
        </p:nvSpPr>
        <p:spPr>
          <a:xfrm>
            <a:off x="304800" y="2713644"/>
            <a:ext cx="1143000" cy="307777"/>
          </a:xfrm>
          <a:prstGeom prst="rect">
            <a:avLst/>
          </a:prstGeom>
          <a:noFill/>
        </p:spPr>
        <p:txBody>
          <a:bodyPr wrap="square" rtlCol="0">
            <a:spAutoFit/>
          </a:bodyPr>
          <a:lstStyle/>
          <a:p>
            <a:r>
              <a:rPr lang="en-US" sz="1400" b="1" dirty="0" smtClean="0"/>
              <a:t>Step 2</a:t>
            </a:r>
            <a:endParaRPr lang="en-US" sz="1400" b="1" dirty="0"/>
          </a:p>
        </p:txBody>
      </p:sp>
      <p:sp>
        <p:nvSpPr>
          <p:cNvPr id="15" name="TextBox 14"/>
          <p:cNvSpPr txBox="1"/>
          <p:nvPr/>
        </p:nvSpPr>
        <p:spPr>
          <a:xfrm>
            <a:off x="304800" y="3815696"/>
            <a:ext cx="1143000" cy="307777"/>
          </a:xfrm>
          <a:prstGeom prst="rect">
            <a:avLst/>
          </a:prstGeom>
          <a:noFill/>
        </p:spPr>
        <p:txBody>
          <a:bodyPr wrap="square" rtlCol="0">
            <a:spAutoFit/>
          </a:bodyPr>
          <a:lstStyle/>
          <a:p>
            <a:r>
              <a:rPr lang="en-US" sz="1400" b="1" dirty="0" smtClean="0"/>
              <a:t>Step 3</a:t>
            </a:r>
            <a:endParaRPr lang="en-US" sz="1400" b="1" dirty="0"/>
          </a:p>
        </p:txBody>
      </p:sp>
      <p:grpSp>
        <p:nvGrpSpPr>
          <p:cNvPr id="28" name="Group 27"/>
          <p:cNvGrpSpPr/>
          <p:nvPr/>
        </p:nvGrpSpPr>
        <p:grpSpPr>
          <a:xfrm>
            <a:off x="1295400" y="3401446"/>
            <a:ext cx="1623078" cy="1136276"/>
            <a:chOff x="-381000" y="82924"/>
            <a:chExt cx="1623078" cy="1136276"/>
          </a:xfrm>
        </p:grpSpPr>
        <p:grpSp>
          <p:nvGrpSpPr>
            <p:cNvPr id="29" name="Group 28"/>
            <p:cNvGrpSpPr/>
            <p:nvPr/>
          </p:nvGrpSpPr>
          <p:grpSpPr>
            <a:xfrm>
              <a:off x="-381000" y="280114"/>
              <a:ext cx="725708" cy="939086"/>
              <a:chOff x="345729" y="1263990"/>
              <a:chExt cx="725708" cy="939086"/>
            </a:xfrm>
          </p:grpSpPr>
          <p:pic>
            <p:nvPicPr>
              <p:cNvPr id="33"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345729" y="1263990"/>
                <a:ext cx="725708" cy="939086"/>
              </a:xfrm>
              <a:prstGeom prst="rect">
                <a:avLst/>
              </a:prstGeom>
              <a:solidFill>
                <a:schemeClr val="bg1">
                  <a:alpha val="36000"/>
                </a:schemeClr>
              </a:solidFill>
              <a:ln>
                <a:solidFill>
                  <a:schemeClr val="bg1">
                    <a:lumMod val="85000"/>
                  </a:schemeClr>
                </a:solidFill>
              </a:ln>
              <a:extLst/>
            </p:spPr>
          </p:pic>
          <p:sp>
            <p:nvSpPr>
              <p:cNvPr id="34" name="TextBox 33"/>
              <p:cNvSpPr txBox="1"/>
              <p:nvPr/>
            </p:nvSpPr>
            <p:spPr>
              <a:xfrm>
                <a:off x="354291" y="1595033"/>
                <a:ext cx="708583" cy="276999"/>
              </a:xfrm>
              <a:prstGeom prst="rect">
                <a:avLst/>
              </a:prstGeom>
              <a:noFill/>
            </p:spPr>
            <p:txBody>
              <a:bodyPr wrap="square" rtlCol="0">
                <a:spAutoFit/>
              </a:bodyPr>
              <a:lstStyle/>
              <a:p>
                <a:pPr algn="ctr"/>
                <a:r>
                  <a:rPr lang="en-US" sz="1200" b="1" dirty="0" smtClean="0">
                    <a:solidFill>
                      <a:srgbClr val="333333"/>
                    </a:solidFill>
                  </a:rPr>
                  <a:t>2936</a:t>
                </a:r>
                <a:endParaRPr lang="en-US" sz="1200" b="1" dirty="0">
                  <a:solidFill>
                    <a:srgbClr val="333333"/>
                  </a:solidFill>
                </a:endParaRPr>
              </a:p>
            </p:txBody>
          </p:sp>
        </p:grpSp>
        <p:grpSp>
          <p:nvGrpSpPr>
            <p:cNvPr id="30" name="Group 29"/>
            <p:cNvGrpSpPr/>
            <p:nvPr/>
          </p:nvGrpSpPr>
          <p:grpSpPr>
            <a:xfrm>
              <a:off x="115086" y="82924"/>
              <a:ext cx="1126992" cy="939086"/>
              <a:chOff x="115086" y="82924"/>
              <a:chExt cx="1126992" cy="939086"/>
            </a:xfrm>
          </p:grpSpPr>
          <p:pic>
            <p:nvPicPr>
              <p:cNvPr id="31"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280734" y="82924"/>
                <a:ext cx="725708" cy="939086"/>
              </a:xfrm>
              <a:prstGeom prst="rect">
                <a:avLst/>
              </a:prstGeom>
              <a:solidFill>
                <a:schemeClr val="bg1">
                  <a:alpha val="36000"/>
                </a:schemeClr>
              </a:solidFill>
              <a:ln>
                <a:solidFill>
                  <a:schemeClr val="bg1">
                    <a:lumMod val="85000"/>
                  </a:schemeClr>
                </a:solidFill>
              </a:ln>
              <a:extLst/>
            </p:spPr>
          </p:pic>
          <p:sp>
            <p:nvSpPr>
              <p:cNvPr id="32" name="TextBox 31"/>
              <p:cNvSpPr txBox="1"/>
              <p:nvPr/>
            </p:nvSpPr>
            <p:spPr>
              <a:xfrm>
                <a:off x="115086" y="390422"/>
                <a:ext cx="1126992" cy="276999"/>
              </a:xfrm>
              <a:prstGeom prst="rect">
                <a:avLst/>
              </a:prstGeom>
              <a:noFill/>
            </p:spPr>
            <p:txBody>
              <a:bodyPr wrap="square" rtlCol="0">
                <a:spAutoFit/>
              </a:bodyPr>
              <a:lstStyle/>
              <a:p>
                <a:pPr algn="ctr"/>
                <a:r>
                  <a:rPr lang="en-US" sz="1200" b="1" dirty="0" smtClean="0">
                    <a:solidFill>
                      <a:schemeClr val="accent2"/>
                    </a:solidFill>
                  </a:rPr>
                  <a:t>Instrument</a:t>
                </a:r>
                <a:endParaRPr lang="en-US" sz="1200" b="1" dirty="0">
                  <a:solidFill>
                    <a:schemeClr val="accent2"/>
                  </a:solidFill>
                </a:endParaRPr>
              </a:p>
            </p:txBody>
          </p:sp>
        </p:grpSp>
      </p:grpSp>
      <p:sp>
        <p:nvSpPr>
          <p:cNvPr id="2" name="Slide Number Placeholder 1"/>
          <p:cNvSpPr>
            <a:spLocks noGrp="1"/>
          </p:cNvSpPr>
          <p:nvPr>
            <p:ph type="sldNum" sz="quarter" idx="12"/>
          </p:nvPr>
        </p:nvSpPr>
        <p:spPr/>
        <p:txBody>
          <a:bodyPr/>
          <a:lstStyle/>
          <a:p>
            <a:fld id="{5C48DB9A-4E50-441E-921F-67392E781FFC}" type="slidenum">
              <a:rPr lang="en-US" smtClean="0"/>
              <a:t>31</a:t>
            </a:fld>
            <a:endParaRPr lang="en-US"/>
          </a:p>
        </p:txBody>
      </p:sp>
    </p:spTree>
    <p:extLst>
      <p:ext uri="{BB962C8B-B14F-4D97-AF65-F5344CB8AC3E}">
        <p14:creationId xmlns:p14="http://schemas.microsoft.com/office/powerpoint/2010/main" val="2978684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1962 -3.7037E-6 L 0.2809 -0.00092 " pathEditMode="relative" rAng="0" ptsTypes="AA">
                                      <p:cBhvr>
                                        <p:cTn id="11" dur="1000" fill="hold"/>
                                        <p:tgtEl>
                                          <p:spTgt spid="28"/>
                                        </p:tgtEl>
                                        <p:attrNameLst>
                                          <p:attrName>ppt_x</p:attrName>
                                          <p:attrName>ppt_y</p:attrName>
                                        </p:attrNameLst>
                                      </p:cBhvr>
                                      <p:rCtr x="13056" y="-46"/>
                                    </p:animMotion>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4800" y="1611592"/>
            <a:ext cx="1143000" cy="307777"/>
          </a:xfrm>
          <a:prstGeom prst="rect">
            <a:avLst/>
          </a:prstGeom>
          <a:noFill/>
        </p:spPr>
        <p:txBody>
          <a:bodyPr wrap="square" rtlCol="0">
            <a:spAutoFit/>
          </a:bodyPr>
          <a:lstStyle/>
          <a:p>
            <a:r>
              <a:rPr lang="en-US" sz="1400" b="1" dirty="0" smtClean="0"/>
              <a:t>Step 1</a:t>
            </a:r>
            <a:endParaRPr lang="en-US" sz="1400" b="1" dirty="0"/>
          </a:p>
        </p:txBody>
      </p:sp>
      <p:sp>
        <p:nvSpPr>
          <p:cNvPr id="14" name="TextBox 13"/>
          <p:cNvSpPr txBox="1"/>
          <p:nvPr/>
        </p:nvSpPr>
        <p:spPr>
          <a:xfrm>
            <a:off x="304800" y="2713644"/>
            <a:ext cx="1143000" cy="307777"/>
          </a:xfrm>
          <a:prstGeom prst="rect">
            <a:avLst/>
          </a:prstGeom>
          <a:noFill/>
        </p:spPr>
        <p:txBody>
          <a:bodyPr wrap="square" rtlCol="0">
            <a:spAutoFit/>
          </a:bodyPr>
          <a:lstStyle/>
          <a:p>
            <a:r>
              <a:rPr lang="en-US" sz="1400" b="1" dirty="0" smtClean="0"/>
              <a:t>Step 2</a:t>
            </a:r>
            <a:endParaRPr lang="en-US" sz="1400" b="1" dirty="0"/>
          </a:p>
        </p:txBody>
      </p:sp>
      <p:sp>
        <p:nvSpPr>
          <p:cNvPr id="15" name="TextBox 14"/>
          <p:cNvSpPr txBox="1"/>
          <p:nvPr/>
        </p:nvSpPr>
        <p:spPr>
          <a:xfrm>
            <a:off x="304800" y="3815696"/>
            <a:ext cx="1143000" cy="307777"/>
          </a:xfrm>
          <a:prstGeom prst="rect">
            <a:avLst/>
          </a:prstGeom>
          <a:noFill/>
        </p:spPr>
        <p:txBody>
          <a:bodyPr wrap="square" rtlCol="0">
            <a:spAutoFit/>
          </a:bodyPr>
          <a:lstStyle/>
          <a:p>
            <a:r>
              <a:rPr lang="en-US" sz="1400" b="1" dirty="0" smtClean="0"/>
              <a:t>Step 3</a:t>
            </a:r>
            <a:endParaRPr lang="en-US" sz="1400" b="1" dirty="0"/>
          </a:p>
        </p:txBody>
      </p:sp>
      <p:sp>
        <p:nvSpPr>
          <p:cNvPr id="18" name="TextBox 17"/>
          <p:cNvSpPr txBox="1"/>
          <p:nvPr/>
        </p:nvSpPr>
        <p:spPr>
          <a:xfrm>
            <a:off x="304800" y="4917748"/>
            <a:ext cx="1143000" cy="307777"/>
          </a:xfrm>
          <a:prstGeom prst="rect">
            <a:avLst/>
          </a:prstGeom>
          <a:noFill/>
        </p:spPr>
        <p:txBody>
          <a:bodyPr wrap="square" rtlCol="0">
            <a:spAutoFit/>
          </a:bodyPr>
          <a:lstStyle/>
          <a:p>
            <a:r>
              <a:rPr lang="en-US" sz="1400" b="1" dirty="0" smtClean="0"/>
              <a:t>Step 4</a:t>
            </a:r>
          </a:p>
        </p:txBody>
      </p:sp>
      <p:graphicFrame>
        <p:nvGraphicFramePr>
          <p:cNvPr id="19" name="Table 18"/>
          <p:cNvGraphicFramePr>
            <a:graphicFrameLocks noGrp="1"/>
          </p:cNvGraphicFramePr>
          <p:nvPr>
            <p:extLst>
              <p:ext uri="{D42A27DB-BD31-4B8C-83A1-F6EECF244321}">
                <p14:modId xmlns:p14="http://schemas.microsoft.com/office/powerpoint/2010/main" val="3821437647"/>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tc>
                <a:tc>
                  <a:txBody>
                    <a:bodyPr/>
                    <a:lstStyle/>
                    <a:p>
                      <a:pPr algn="ctr"/>
                      <a:r>
                        <a:rPr lang="en-US" sz="1100" dirty="0" smtClean="0"/>
                        <a:t>Mandatory</a:t>
                      </a:r>
                      <a:r>
                        <a:rPr lang="en-US" sz="1100" baseline="0" dirty="0" smtClean="0"/>
                        <a:t> Coordinators</a:t>
                      </a:r>
                      <a:endParaRPr lang="en-US" sz="1100" dirty="0"/>
                    </a:p>
                  </a:txBody>
                  <a:tcPr anchor="ctr"/>
                </a:tc>
                <a:tc>
                  <a:txBody>
                    <a:bodyPr/>
                    <a:lstStyle/>
                    <a:p>
                      <a:pPr algn="ctr"/>
                      <a:r>
                        <a:rPr lang="en-US" sz="1100" dirty="0" smtClean="0"/>
                        <a:t>Collection Respondents</a:t>
                      </a:r>
                      <a:endParaRPr lang="en-US" sz="1100" dirty="0"/>
                    </a:p>
                  </a:txBody>
                  <a:tcPr anchor="ctr"/>
                </a:tc>
                <a:tc>
                  <a:txBody>
                    <a:bodyPr/>
                    <a:lstStyle/>
                    <a:p>
                      <a:pPr algn="ctr"/>
                      <a:r>
                        <a:rPr lang="en-US" sz="1100" dirty="0" smtClean="0"/>
                        <a:t>DoD Internal Information Collections</a:t>
                      </a:r>
                      <a:r>
                        <a:rPr lang="en-US" sz="1100" baseline="0" dirty="0" smtClean="0"/>
                        <a:t> Officer (DoD IICO)</a:t>
                      </a:r>
                      <a:endParaRPr lang="en-US" sz="1100" dirty="0"/>
                    </a:p>
                  </a:txBody>
                  <a:tcPr anchor="ct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Completes cost summary and drafts DD Form 2936</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mandatory coordinators; adjudicates comments</a:t>
                      </a:r>
                      <a:endParaRPr lang="en-US" sz="1100" dirty="0">
                        <a:solidFill>
                          <a:schemeClr val="bg1">
                            <a:lumMod val="65000"/>
                          </a:schemeClr>
                        </a:solidFill>
                      </a:endParaRPr>
                    </a:p>
                  </a:txBody>
                  <a:tcPr anchor="ctr"/>
                </a:tc>
                <a:tc>
                  <a:txBody>
                    <a:bodyPr/>
                    <a:lstStyle/>
                    <a:p>
                      <a:pPr algn="ctr"/>
                      <a:endParaRPr lang="en-US" sz="1100">
                        <a:solidFill>
                          <a:schemeClr val="bg1">
                            <a:lumMod val="65000"/>
                          </a:schemeClr>
                        </a:solidFill>
                      </a:endParaRPr>
                    </a:p>
                  </a:txBody>
                  <a:tcPr anchor="ctr"/>
                </a:tc>
                <a:tc>
                  <a:txBody>
                    <a:bodyPr/>
                    <a:lstStyle/>
                    <a:p>
                      <a:pPr algn="ctr"/>
                      <a:r>
                        <a:rPr lang="en-US" sz="1100" dirty="0" smtClean="0">
                          <a:solidFill>
                            <a:schemeClr val="bg1">
                              <a:lumMod val="65000"/>
                            </a:schemeClr>
                          </a:solidFill>
                        </a:rPr>
                        <a:t>Review and provide</a:t>
                      </a:r>
                      <a:r>
                        <a:rPr lang="en-US" sz="1100" baseline="0" dirty="0" smtClean="0">
                          <a:solidFill>
                            <a:schemeClr val="bg1">
                              <a:lumMod val="65000"/>
                            </a:schemeClr>
                          </a:solidFill>
                        </a:rPr>
                        <a:t> coordination</a:t>
                      </a:r>
                      <a:endParaRPr lang="en-US" sz="1100" dirty="0">
                        <a:solidFill>
                          <a:schemeClr val="bg1">
                            <a:lumMod val="65000"/>
                          </a:schemeClr>
                        </a:solidFill>
                      </a:endParaRPr>
                    </a:p>
                  </a:txBody>
                  <a:tcPr anchor="ctr"/>
                </a:tc>
                <a:tc>
                  <a:txBody>
                    <a:bodyPr/>
                    <a:lstStyle/>
                    <a:p>
                      <a:pPr algn="ct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dirty="0" smtClean="0"/>
                        <a:t>Submits</a:t>
                      </a:r>
                      <a:r>
                        <a:rPr lang="en-US" sz="1100" baseline="0" dirty="0" smtClean="0"/>
                        <a:t> to their SES and  respondents; adjudicates comments</a:t>
                      </a: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dirty="0" smtClean="0"/>
                        <a:t>Provides</a:t>
                      </a:r>
                      <a:r>
                        <a:rPr lang="en-US" sz="1100" baseline="0" dirty="0" smtClean="0"/>
                        <a:t> coordination and SES signature</a:t>
                      </a:r>
                      <a:endParaRPr lang="en-US" sz="1100" dirty="0"/>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r>
            </a:tbl>
          </a:graphicData>
        </a:graphic>
      </p:graphicFrame>
      <p:sp>
        <p:nvSpPr>
          <p:cNvPr id="17" name="TextBox 16"/>
          <p:cNvSpPr txBox="1"/>
          <p:nvPr/>
        </p:nvSpPr>
        <p:spPr>
          <a:xfrm>
            <a:off x="762000" y="43458"/>
            <a:ext cx="7620000" cy="677108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smtClean="0"/>
          </a:p>
          <a:p>
            <a:pPr algn="ctr"/>
            <a:r>
              <a:rPr lang="en-US" b="1" dirty="0" smtClean="0"/>
              <a:t>Step </a:t>
            </a:r>
            <a:r>
              <a:rPr lang="en-US" b="1" dirty="0"/>
              <a:t>4</a:t>
            </a:r>
          </a:p>
          <a:p>
            <a:pPr algn="ctr"/>
            <a:endParaRPr lang="en-US" dirty="0" smtClean="0"/>
          </a:p>
          <a:p>
            <a:pPr algn="ctr"/>
            <a:r>
              <a:rPr lang="en-US" dirty="0" smtClean="0"/>
              <a:t>The AO </a:t>
            </a:r>
            <a:r>
              <a:rPr lang="en-US" dirty="0"/>
              <a:t>s</a:t>
            </a:r>
            <a:r>
              <a:rPr lang="en-US" dirty="0" smtClean="0"/>
              <a:t>ubmits </a:t>
            </a:r>
            <a:r>
              <a:rPr lang="en-US" dirty="0"/>
              <a:t>the DD Form 2936 </a:t>
            </a:r>
            <a:r>
              <a:rPr lang="en-US" dirty="0" smtClean="0"/>
              <a:t>action to their SES for signature in section 9 (or Component </a:t>
            </a:r>
            <a:r>
              <a:rPr lang="en-US" dirty="0"/>
              <a:t>Head if </a:t>
            </a:r>
            <a:br>
              <a:rPr lang="en-US" dirty="0"/>
            </a:br>
            <a:r>
              <a:rPr lang="en-US" dirty="0"/>
              <a:t>collection is worth more than $500,000 </a:t>
            </a:r>
            <a:r>
              <a:rPr lang="en-US" dirty="0" smtClean="0"/>
              <a:t>) and then to </a:t>
            </a:r>
            <a:r>
              <a:rPr lang="en-US" dirty="0"/>
              <a:t>respondents for coordination on the cost and spirit of the </a:t>
            </a:r>
            <a:r>
              <a:rPr lang="en-US" dirty="0" smtClean="0"/>
              <a:t>collection</a:t>
            </a:r>
            <a:endParaRPr lang="en-US" dirty="0"/>
          </a:p>
          <a:p>
            <a:pPr algn="ctr"/>
            <a:endParaRPr lang="en-US" dirty="0"/>
          </a:p>
          <a:p>
            <a:pPr algn="ctr"/>
            <a:r>
              <a:rPr lang="en-US" dirty="0"/>
              <a:t>Each responding Component provides coordination and SES signature on the DD Form </a:t>
            </a:r>
            <a:r>
              <a:rPr lang="en-US" dirty="0" smtClean="0"/>
              <a:t>2936</a:t>
            </a:r>
          </a:p>
          <a:p>
            <a:pPr algn="ctr"/>
            <a:endParaRPr lang="en-US" dirty="0"/>
          </a:p>
          <a:p>
            <a:pPr algn="ctr"/>
            <a:r>
              <a:rPr lang="en-US" dirty="0" smtClean="0"/>
              <a:t>The AO adjudicates comments received from respondents</a:t>
            </a:r>
          </a:p>
          <a:p>
            <a:pPr algn="ctr"/>
            <a:endParaRPr lang="en-US" dirty="0"/>
          </a:p>
          <a:p>
            <a:pPr algn="ctr"/>
            <a:r>
              <a:rPr lang="en-US" sz="2000" b="1" dirty="0" smtClean="0">
                <a:effectLst>
                  <a:outerShdw blurRad="38100" dist="38100" dir="2700000" algn="tl">
                    <a:srgbClr val="000000">
                      <a:alpha val="43137"/>
                    </a:srgbClr>
                  </a:outerShdw>
                </a:effectLst>
              </a:rPr>
              <a:t>OR</a:t>
            </a:r>
          </a:p>
          <a:p>
            <a:pPr algn="ctr"/>
            <a:endParaRPr lang="en-US" dirty="0"/>
          </a:p>
          <a:p>
            <a:pPr algn="ctr"/>
            <a:r>
              <a:rPr lang="en-US" dirty="0" smtClean="0"/>
              <a:t>If the information collection is routed for approval via the DoD issuance process, do not obtain requesting Component signature in section 9 or respondents signatures (in section 12) </a:t>
            </a:r>
          </a:p>
          <a:p>
            <a:pPr algn="ctr"/>
            <a:r>
              <a:rPr lang="en-US" dirty="0" smtClean="0"/>
              <a:t>on the DD Form 2936 </a:t>
            </a:r>
          </a:p>
          <a:p>
            <a:pPr algn="ctr"/>
            <a:endParaRPr lang="en-US" dirty="0" smtClean="0"/>
          </a:p>
          <a:p>
            <a:pPr algn="ctr"/>
            <a:r>
              <a:rPr lang="en-US" dirty="0" smtClean="0"/>
              <a:t>However, cost </a:t>
            </a:r>
            <a:r>
              <a:rPr lang="en-US" dirty="0"/>
              <a:t>information must be listed in section 8, “Information Collection Requirements” of the SD Form 106, “DoD Directives Program Coordination Record</a:t>
            </a:r>
            <a:r>
              <a:rPr lang="en-US" dirty="0" smtClean="0"/>
              <a:t>” </a:t>
            </a:r>
            <a:endParaRPr lang="en-US" dirty="0"/>
          </a:p>
          <a:p>
            <a:pPr algn="ctr"/>
            <a:endParaRPr lang="en-US" dirty="0"/>
          </a:p>
        </p:txBody>
      </p:sp>
      <p:grpSp>
        <p:nvGrpSpPr>
          <p:cNvPr id="20" name="Group 19"/>
          <p:cNvGrpSpPr/>
          <p:nvPr/>
        </p:nvGrpSpPr>
        <p:grpSpPr>
          <a:xfrm>
            <a:off x="1600200" y="4697020"/>
            <a:ext cx="725708" cy="939086"/>
            <a:chOff x="345729" y="1263990"/>
            <a:chExt cx="725708" cy="939086"/>
          </a:xfrm>
        </p:grpSpPr>
        <p:pic>
          <p:nvPicPr>
            <p:cNvPr id="21"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345729" y="1263990"/>
              <a:ext cx="725708" cy="939086"/>
            </a:xfrm>
            <a:prstGeom prst="rect">
              <a:avLst/>
            </a:prstGeom>
            <a:solidFill>
              <a:schemeClr val="bg1">
                <a:alpha val="36000"/>
              </a:schemeClr>
            </a:solidFill>
            <a:ln>
              <a:solidFill>
                <a:schemeClr val="bg1">
                  <a:lumMod val="85000"/>
                </a:schemeClr>
              </a:solidFill>
            </a:ln>
            <a:extLst/>
          </p:spPr>
        </p:pic>
        <p:sp>
          <p:nvSpPr>
            <p:cNvPr id="22" name="TextBox 21"/>
            <p:cNvSpPr txBox="1"/>
            <p:nvPr/>
          </p:nvSpPr>
          <p:spPr>
            <a:xfrm>
              <a:off x="354291" y="1595033"/>
              <a:ext cx="708583" cy="276999"/>
            </a:xfrm>
            <a:prstGeom prst="rect">
              <a:avLst/>
            </a:prstGeom>
            <a:noFill/>
          </p:spPr>
          <p:txBody>
            <a:bodyPr wrap="square" rtlCol="0">
              <a:spAutoFit/>
            </a:bodyPr>
            <a:lstStyle/>
            <a:p>
              <a:pPr algn="ctr"/>
              <a:r>
                <a:rPr lang="en-US" sz="1200" b="1" dirty="0" smtClean="0">
                  <a:solidFill>
                    <a:srgbClr val="333333"/>
                  </a:solidFill>
                </a:rPr>
                <a:t>2936</a:t>
              </a:r>
              <a:endParaRPr lang="en-US" sz="1200" b="1" dirty="0">
                <a:solidFill>
                  <a:srgbClr val="333333"/>
                </a:solidFill>
              </a:endParaRPr>
            </a:p>
          </p:txBody>
        </p:sp>
      </p:grpSp>
      <p:graphicFrame>
        <p:nvGraphicFramePr>
          <p:cNvPr id="59" name="Table 58"/>
          <p:cNvGraphicFramePr>
            <a:graphicFrameLocks noGrp="1"/>
          </p:cNvGraphicFramePr>
          <p:nvPr>
            <p:extLst>
              <p:ext uri="{D42A27DB-BD31-4B8C-83A1-F6EECF244321}">
                <p14:modId xmlns:p14="http://schemas.microsoft.com/office/powerpoint/2010/main" val="4003478778"/>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solidFill>
                      <a:srgbClr val="2BA0C5"/>
                    </a:solidFill>
                  </a:tcP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solidFill>
                      <a:srgbClr val="2BA0C5"/>
                    </a:solidFill>
                  </a:tcPr>
                </a:tc>
                <a:tc>
                  <a:txBody>
                    <a:bodyPr/>
                    <a:lstStyle/>
                    <a:p>
                      <a:pPr algn="ctr"/>
                      <a:r>
                        <a:rPr lang="en-US" sz="1100" dirty="0" smtClean="0"/>
                        <a:t>Mandatory</a:t>
                      </a:r>
                      <a:r>
                        <a:rPr lang="en-US" sz="1100" baseline="0" dirty="0" smtClean="0"/>
                        <a:t> Coordinators</a:t>
                      </a:r>
                      <a:endParaRPr lang="en-US" sz="1100" dirty="0"/>
                    </a:p>
                  </a:txBody>
                  <a:tcPr anchor="ctr">
                    <a:solidFill>
                      <a:srgbClr val="2BA0C5"/>
                    </a:solidFill>
                  </a:tcPr>
                </a:tc>
                <a:tc>
                  <a:txBody>
                    <a:bodyPr/>
                    <a:lstStyle/>
                    <a:p>
                      <a:pPr algn="ctr"/>
                      <a:r>
                        <a:rPr lang="en-US" sz="1100" dirty="0" smtClean="0"/>
                        <a:t>Collection Respondents</a:t>
                      </a:r>
                      <a:endParaRPr lang="en-US" sz="1100" dirty="0"/>
                    </a:p>
                  </a:txBody>
                  <a:tcPr anchor="ctr">
                    <a:solidFill>
                      <a:srgbClr val="2BA0C5"/>
                    </a:solidFill>
                  </a:tcPr>
                </a:tc>
                <a:tc>
                  <a:txBody>
                    <a:bodyPr/>
                    <a:lstStyle/>
                    <a:p>
                      <a:pPr algn="ctr"/>
                      <a:r>
                        <a:rPr lang="en-US" sz="1100" dirty="0" smtClean="0"/>
                        <a:t>DoD Internal Information Collections</a:t>
                      </a:r>
                      <a:r>
                        <a:rPr lang="en-US" sz="1100" baseline="0" dirty="0" smtClean="0"/>
                        <a:t> Officer (DoD IICO)</a:t>
                      </a:r>
                      <a:endParaRPr lang="en-US" sz="1100" dirty="0"/>
                    </a:p>
                  </a:txBody>
                  <a:tcPr anchor="ctr">
                    <a:solidFill>
                      <a:srgbClr val="2BA0C5"/>
                    </a:solidFill>
                  </a:tcP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Completes cost summary and drafts DD Form 2936</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mandatory coordinators; adjudicates comments</a:t>
                      </a:r>
                      <a:endParaRPr lang="en-US" sz="1100" dirty="0">
                        <a:solidFill>
                          <a:schemeClr val="bg1">
                            <a:lumMod val="65000"/>
                          </a:schemeClr>
                        </a:solidFill>
                      </a:endParaRPr>
                    </a:p>
                  </a:txBody>
                  <a:tcPr anchor="ctr"/>
                </a:tc>
                <a:tc>
                  <a:txBody>
                    <a:bodyPr/>
                    <a:lstStyle/>
                    <a:p>
                      <a:pPr algn="ctr"/>
                      <a:endParaRPr lang="en-US" sz="1100">
                        <a:solidFill>
                          <a:schemeClr val="bg1">
                            <a:lumMod val="65000"/>
                          </a:schemeClr>
                        </a:solidFill>
                      </a:endParaRPr>
                    </a:p>
                  </a:txBody>
                  <a:tcPr anchor="ctr"/>
                </a:tc>
                <a:tc>
                  <a:txBody>
                    <a:bodyPr/>
                    <a:lstStyle/>
                    <a:p>
                      <a:pPr algn="ctr"/>
                      <a:r>
                        <a:rPr lang="en-US" sz="1100" dirty="0" smtClean="0">
                          <a:solidFill>
                            <a:schemeClr val="bg1">
                              <a:lumMod val="65000"/>
                            </a:schemeClr>
                          </a:solidFill>
                        </a:rPr>
                        <a:t>Review and provide</a:t>
                      </a:r>
                      <a:r>
                        <a:rPr lang="en-US" sz="1100" baseline="0" dirty="0" smtClean="0">
                          <a:solidFill>
                            <a:schemeClr val="bg1">
                              <a:lumMod val="65000"/>
                            </a:schemeClr>
                          </a:solidFill>
                        </a:rPr>
                        <a:t> coordination</a:t>
                      </a:r>
                      <a:endParaRPr lang="en-US" sz="1100" dirty="0">
                        <a:solidFill>
                          <a:schemeClr val="bg1">
                            <a:lumMod val="65000"/>
                          </a:schemeClr>
                        </a:solidFill>
                      </a:endParaRPr>
                    </a:p>
                  </a:txBody>
                  <a:tcPr anchor="ctr"/>
                </a:tc>
                <a:tc>
                  <a:txBody>
                    <a:bodyPr/>
                    <a:lstStyle/>
                    <a:p>
                      <a:pPr algn="ct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strike="sngStrike" dirty="0" smtClean="0">
                          <a:solidFill>
                            <a:srgbClr val="FF0000"/>
                          </a:solidFill>
                        </a:rPr>
                        <a:t>Submits</a:t>
                      </a:r>
                      <a:r>
                        <a:rPr lang="en-US" sz="1100" strike="sngStrike" baseline="0" dirty="0" smtClean="0">
                          <a:solidFill>
                            <a:srgbClr val="FF0000"/>
                          </a:solidFill>
                        </a:rPr>
                        <a:t> to their SES and  respondents; adjudicates comments</a:t>
                      </a:r>
                      <a:endParaRPr lang="en-US" sz="1100" strike="sngStrike" dirty="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strike="sngStrike" dirty="0" smtClean="0">
                          <a:solidFill>
                            <a:srgbClr val="FF0000"/>
                          </a:solidFill>
                        </a:rPr>
                        <a:t>Provides</a:t>
                      </a:r>
                      <a:r>
                        <a:rPr lang="en-US" sz="1100" strike="sngStrike" baseline="0" dirty="0" smtClean="0">
                          <a:solidFill>
                            <a:srgbClr val="FF0000"/>
                          </a:solidFill>
                        </a:rPr>
                        <a:t> coordination and SES signature(s)</a:t>
                      </a:r>
                      <a:endParaRPr lang="en-US" sz="1100" strike="sngStrike" dirty="0">
                        <a:solidFill>
                          <a:srgbClr val="FF0000"/>
                        </a:solidFill>
                      </a:endParaRPr>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r>
            </a:tbl>
          </a:graphicData>
        </a:graphic>
      </p:graphicFrame>
      <p:sp>
        <p:nvSpPr>
          <p:cNvPr id="60" name="TextBox 59"/>
          <p:cNvSpPr txBox="1"/>
          <p:nvPr/>
        </p:nvSpPr>
        <p:spPr>
          <a:xfrm>
            <a:off x="304800" y="4917748"/>
            <a:ext cx="1143000" cy="307777"/>
          </a:xfrm>
          <a:prstGeom prst="rect">
            <a:avLst/>
          </a:prstGeom>
          <a:noFill/>
        </p:spPr>
        <p:txBody>
          <a:bodyPr wrap="square" rtlCol="0">
            <a:spAutoFit/>
          </a:bodyPr>
          <a:lstStyle/>
          <a:p>
            <a:r>
              <a:rPr lang="en-US" sz="1400" b="1" strike="sngStrike" dirty="0" smtClean="0">
                <a:solidFill>
                  <a:srgbClr val="FF0000"/>
                </a:solidFill>
              </a:rPr>
              <a:t>Step 4</a:t>
            </a:r>
          </a:p>
        </p:txBody>
      </p:sp>
      <p:sp>
        <p:nvSpPr>
          <p:cNvPr id="3" name="TextBox 2"/>
          <p:cNvSpPr txBox="1"/>
          <p:nvPr/>
        </p:nvSpPr>
        <p:spPr>
          <a:xfrm>
            <a:off x="495300" y="4267200"/>
            <a:ext cx="8153400" cy="446276"/>
          </a:xfrm>
          <a:prstGeom prst="rect">
            <a:avLst/>
          </a:prstGeom>
          <a:noFill/>
        </p:spPr>
        <p:txBody>
          <a:bodyPr wrap="square" rtlCol="0">
            <a:spAutoFit/>
          </a:bodyPr>
          <a:lstStyle/>
          <a:p>
            <a:pPr algn="ctr"/>
            <a:r>
              <a:rPr lang="en-US" sz="2300" b="1" dirty="0" smtClean="0">
                <a:solidFill>
                  <a:srgbClr val="FF0000"/>
                </a:solidFill>
              </a:rPr>
              <a:t>Or if coordinated with a prescribing DoD issuance: </a:t>
            </a:r>
            <a:endParaRPr lang="en-US" sz="2300" b="1" dirty="0">
              <a:solidFill>
                <a:srgbClr val="FF0000"/>
              </a:solidFill>
            </a:endParaRPr>
          </a:p>
        </p:txBody>
      </p:sp>
      <p:sp>
        <p:nvSpPr>
          <p:cNvPr id="2" name="Slide Number Placeholder 1"/>
          <p:cNvSpPr>
            <a:spLocks noGrp="1"/>
          </p:cNvSpPr>
          <p:nvPr>
            <p:ph type="sldNum" sz="quarter" idx="12"/>
          </p:nvPr>
        </p:nvSpPr>
        <p:spPr/>
        <p:txBody>
          <a:bodyPr/>
          <a:lstStyle/>
          <a:p>
            <a:fld id="{5C48DB9A-4E50-441E-921F-67392E781FFC}" type="slidenum">
              <a:rPr lang="en-US" smtClean="0"/>
              <a:t>32</a:t>
            </a:fld>
            <a:endParaRPr lang="en-US"/>
          </a:p>
        </p:txBody>
      </p:sp>
    </p:spTree>
    <p:extLst>
      <p:ext uri="{BB962C8B-B14F-4D97-AF65-F5344CB8AC3E}">
        <p14:creationId xmlns:p14="http://schemas.microsoft.com/office/powerpoint/2010/main" val="1600368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fill="hold" nodeType="clickEffect" p14:presetBounceEnd="5000">
                                      <p:stCondLst>
                                        <p:cond delay="0"/>
                                      </p:stCondLst>
                                      <p:childTnLst>
                                        <p:animMotion origin="layout" path="M 3.33333E-6 -3.33333E-6 L 0.41875 0.00486 " pathEditMode="relative" rAng="0" ptsTypes="AA" p14:bounceEnd="5000">
                                          <p:cBhvr>
                                            <p:cTn id="15" dur="1000" fill="hold"/>
                                            <p:tgtEl>
                                              <p:spTgt spid="20"/>
                                            </p:tgtEl>
                                            <p:attrNameLst>
                                              <p:attrName>ppt_x</p:attrName>
                                              <p:attrName>ppt_y</p:attrName>
                                            </p:attrNameLst>
                                          </p:cBhvr>
                                          <p:rCtr x="20937" y="231"/>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33333E-6 -3.33333E-6 L 0.41875 0.00486 " pathEditMode="relative" rAng="0" ptsTypes="AA">
                                          <p:cBhvr>
                                            <p:cTn id="19" dur="1000" spd="-100000" fill="hold"/>
                                            <p:tgtEl>
                                              <p:spTgt spid="20"/>
                                            </p:tgtEl>
                                            <p:attrNameLst>
                                              <p:attrName>ppt_x</p:attrName>
                                              <p:attrName>ppt_y</p:attrName>
                                            </p:attrNameLst>
                                          </p:cBhvr>
                                          <p:rCtr x="20937" y="231"/>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0"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fill="hold" nodeType="clickEffect">
                                      <p:stCondLst>
                                        <p:cond delay="0"/>
                                      </p:stCondLst>
                                      <p:childTnLst>
                                        <p:animMotion origin="layout" path="M 3.33333E-6 -3.33333E-6 L 0.41875 0.00486 " pathEditMode="relative" rAng="0" ptsTypes="AA">
                                          <p:cBhvr>
                                            <p:cTn id="15" dur="1000" fill="hold"/>
                                            <p:tgtEl>
                                              <p:spTgt spid="20"/>
                                            </p:tgtEl>
                                            <p:attrNameLst>
                                              <p:attrName>ppt_x</p:attrName>
                                              <p:attrName>ppt_y</p:attrName>
                                            </p:attrNameLst>
                                          </p:cBhvr>
                                          <p:rCtr x="20937" y="231"/>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33333E-6 -3.33333E-6 L 0.41875 0.00486 " pathEditMode="relative" rAng="0" ptsTypes="AA">
                                          <p:cBhvr>
                                            <p:cTn id="19" dur="1000" spd="-100000" fill="hold"/>
                                            <p:tgtEl>
                                              <p:spTgt spid="20"/>
                                            </p:tgtEl>
                                            <p:attrNameLst>
                                              <p:attrName>ppt_x</p:attrName>
                                              <p:attrName>ppt_y</p:attrName>
                                            </p:attrNameLst>
                                          </p:cBhvr>
                                          <p:rCtr x="20937" y="231"/>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60" grpId="0"/>
          <p:bldP spid="3"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Prescribing Documents / Authorities </a:t>
            </a:r>
            <a:endParaRPr lang="en-US" dirty="0"/>
          </a:p>
        </p:txBody>
      </p:sp>
      <p:sp>
        <p:nvSpPr>
          <p:cNvPr id="4" name="Content Placeholder 3"/>
          <p:cNvSpPr>
            <a:spLocks noGrp="1"/>
          </p:cNvSpPr>
          <p:nvPr>
            <p:ph idx="1"/>
          </p:nvPr>
        </p:nvSpPr>
        <p:spPr>
          <a:xfrm>
            <a:off x="457200" y="1752600"/>
            <a:ext cx="8229600" cy="4953000"/>
          </a:xfrm>
        </p:spPr>
        <p:txBody>
          <a:bodyPr>
            <a:normAutofit/>
          </a:bodyPr>
          <a:lstStyle/>
          <a:p>
            <a:pPr>
              <a:buFont typeface="Wingdings" panose="05000000000000000000" pitchFamily="2" charset="2"/>
              <a:buChar char="q"/>
            </a:pPr>
            <a:r>
              <a:rPr lang="en-US" dirty="0" smtClean="0">
                <a:solidFill>
                  <a:schemeClr val="tx1">
                    <a:lumMod val="65000"/>
                    <a:lumOff val="35000"/>
                  </a:schemeClr>
                </a:solidFill>
                <a:latin typeface="Calibri" panose="020F0502020204030204" pitchFamily="34" charset="0"/>
              </a:rPr>
              <a:t>A DoD issuance, DMDC Supporting Statement / Justification Statement, and Interagency Memorandum are not “high” enough to compel participation in a collection</a:t>
            </a:r>
          </a:p>
          <a:p>
            <a:pPr lvl="1">
              <a:buFont typeface="Wingdings" panose="05000000000000000000" pitchFamily="2" charset="2"/>
              <a:buChar char="q"/>
            </a:pPr>
            <a:r>
              <a:rPr lang="en-US" dirty="0" smtClean="0">
                <a:solidFill>
                  <a:schemeClr val="tx1">
                    <a:lumMod val="65000"/>
                    <a:lumOff val="35000"/>
                  </a:schemeClr>
                </a:solidFill>
                <a:latin typeface="Calibri" panose="020F0502020204030204" pitchFamily="34" charset="0"/>
              </a:rPr>
              <a:t>If a responding component non-concurs during respondent coordination in this situation, this can be mediated between respondent and requester.  </a:t>
            </a:r>
            <a:r>
              <a:rPr lang="en-US" dirty="0">
                <a:solidFill>
                  <a:schemeClr val="tx1">
                    <a:lumMod val="65000"/>
                    <a:lumOff val="35000"/>
                  </a:schemeClr>
                </a:solidFill>
                <a:latin typeface="Calibri" panose="020F0502020204030204" pitchFamily="34" charset="0"/>
              </a:rPr>
              <a:t>H</a:t>
            </a:r>
            <a:r>
              <a:rPr lang="en-US" dirty="0" smtClean="0">
                <a:solidFill>
                  <a:schemeClr val="tx1">
                    <a:lumMod val="65000"/>
                    <a:lumOff val="35000"/>
                  </a:schemeClr>
                </a:solidFill>
                <a:latin typeface="Calibri" panose="020F0502020204030204" pitchFamily="34" charset="0"/>
              </a:rPr>
              <a:t>owever, if no solution is reached, the non-concurring responding component can withdraw from participating in the collection.</a:t>
            </a:r>
          </a:p>
          <a:p>
            <a:pPr marL="457200" lvl="1" indent="0">
              <a:buNone/>
            </a:pPr>
            <a:endParaRPr lang="en-US" dirty="0" smtClean="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dirty="0" smtClean="0">
                <a:solidFill>
                  <a:schemeClr val="tx1">
                    <a:lumMod val="65000"/>
                    <a:lumOff val="35000"/>
                  </a:schemeClr>
                </a:solidFill>
                <a:latin typeface="Calibri" panose="020F0502020204030204" pitchFamily="34" charset="0"/>
              </a:rPr>
              <a:t>Statutes, laws, Executive Orders, and Sec. Def. Memorandum are “high” enough to compel participation in a collection. </a:t>
            </a:r>
          </a:p>
          <a:p>
            <a:pPr lvl="1">
              <a:buFont typeface="Wingdings" panose="05000000000000000000" pitchFamily="2" charset="2"/>
              <a:buChar char="q"/>
            </a:pPr>
            <a:r>
              <a:rPr lang="en-US" dirty="0" smtClean="0">
                <a:solidFill>
                  <a:schemeClr val="tx1">
                    <a:lumMod val="65000"/>
                    <a:lumOff val="35000"/>
                  </a:schemeClr>
                </a:solidFill>
                <a:latin typeface="Calibri" panose="020F0502020204030204" pitchFamily="34" charset="0"/>
              </a:rPr>
              <a:t>If responding components non-concur in this situation, they are still required to participate in the collection</a:t>
            </a:r>
          </a:p>
          <a:p>
            <a:pPr lvl="1">
              <a:buFont typeface="Wingdings" panose="05000000000000000000" pitchFamily="2" charset="2"/>
              <a:buChar char="q"/>
            </a:pPr>
            <a:r>
              <a:rPr lang="en-US" dirty="0" smtClean="0">
                <a:solidFill>
                  <a:schemeClr val="tx1">
                    <a:lumMod val="65000"/>
                    <a:lumOff val="35000"/>
                  </a:schemeClr>
                </a:solidFill>
                <a:latin typeface="Calibri" panose="020F0502020204030204" pitchFamily="34" charset="0"/>
              </a:rPr>
              <a:t>While issues (including cost) should still be mediated, responding components must still receive 15 working days to submit their response </a:t>
            </a:r>
            <a:endParaRPr lang="en-US" dirty="0">
              <a:solidFill>
                <a:schemeClr val="tx1">
                  <a:lumMod val="65000"/>
                  <a:lumOff val="35000"/>
                </a:schemeClr>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33</a:t>
            </a:fld>
            <a:endParaRPr lang="en-US">
              <a:solidFill>
                <a:prstClr val="black">
                  <a:lumMod val="65000"/>
                  <a:lumOff val="35000"/>
                </a:prstClr>
              </a:solidFill>
            </a:endParaRPr>
          </a:p>
        </p:txBody>
      </p:sp>
    </p:spTree>
    <p:extLst>
      <p:ext uri="{BB962C8B-B14F-4D97-AF65-F5344CB8AC3E}">
        <p14:creationId xmlns:p14="http://schemas.microsoft.com/office/powerpoint/2010/main" val="219543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600200"/>
          </a:xfrm>
        </p:spPr>
        <p:txBody>
          <a:bodyPr/>
          <a:lstStyle/>
          <a:p>
            <a:r>
              <a:rPr lang="en-US" sz="3600" u="sng" dirty="0"/>
              <a:t>Processing an Internal Information Collection with an Issuance</a:t>
            </a:r>
            <a:endParaRPr lang="en-US" sz="3600" dirty="0"/>
          </a:p>
        </p:txBody>
      </p:sp>
      <p:sp>
        <p:nvSpPr>
          <p:cNvPr id="4" name="Content Placeholder 3"/>
          <p:cNvSpPr>
            <a:spLocks noGrp="1"/>
          </p:cNvSpPr>
          <p:nvPr>
            <p:ph idx="1"/>
          </p:nvPr>
        </p:nvSpPr>
        <p:spPr>
          <a:xfrm>
            <a:off x="457200" y="1756372"/>
            <a:ext cx="8229600" cy="5105400"/>
          </a:xfrm>
        </p:spPr>
        <p:txBody>
          <a:bodyPr>
            <a:normAutofit fontScale="92500" lnSpcReduction="10000"/>
          </a:bodyPr>
          <a:lstStyle/>
          <a:p>
            <a:r>
              <a:rPr lang="en-US" sz="2600" dirty="0">
                <a:latin typeface="Calibri" panose="020F0502020204030204" pitchFamily="34" charset="0"/>
              </a:rPr>
              <a:t>Internal Information Collections found in / being processed through an issuance are not required to go through respondent coordination</a:t>
            </a:r>
          </a:p>
          <a:p>
            <a:r>
              <a:rPr lang="en-US" sz="2600" dirty="0">
                <a:latin typeface="Calibri" panose="020F0502020204030204" pitchFamily="34" charset="0"/>
              </a:rPr>
              <a:t>You must still submit a complete internal action </a:t>
            </a:r>
            <a:r>
              <a:rPr lang="en-US" sz="2600" dirty="0" smtClean="0">
                <a:latin typeface="Calibri" panose="020F0502020204030204" pitchFamily="34" charset="0"/>
              </a:rPr>
              <a:t>package</a:t>
            </a:r>
          </a:p>
          <a:p>
            <a:pPr lvl="1"/>
            <a:r>
              <a:rPr lang="en-US" sz="1800" dirty="0" smtClean="0">
                <a:latin typeface="Calibri" panose="020F0502020204030204" pitchFamily="34" charset="0"/>
              </a:rPr>
              <a:t> </a:t>
            </a:r>
            <a:r>
              <a:rPr lang="en-US" sz="2000" dirty="0">
                <a:latin typeface="Calibri" panose="020F0502020204030204" pitchFamily="34" charset="0"/>
              </a:rPr>
              <a:t>The issuance will serve as your prescribing document in block 4.a. of the DD Form 2936 (if there is a higher authority, also include it in blocks 4.b., 4.c., or 4.d. as appropriate)</a:t>
            </a:r>
          </a:p>
          <a:p>
            <a:pPr lvl="1"/>
            <a:r>
              <a:rPr lang="en-US" sz="2000" dirty="0">
                <a:latin typeface="Calibri" panose="020F0502020204030204" pitchFamily="34" charset="0"/>
              </a:rPr>
              <a:t>If we do not receive your CAPE Cost estimate by Formal Coordination, this will prevent your issuance from going to the next stage of review</a:t>
            </a:r>
          </a:p>
          <a:p>
            <a:pPr lvl="1"/>
            <a:r>
              <a:rPr lang="en-US" sz="2000" dirty="0">
                <a:latin typeface="Calibri" panose="020F0502020204030204" pitchFamily="34" charset="0"/>
              </a:rPr>
              <a:t>We must have your complete internal information collection package by the Pre-Signature Review stage of the issuance </a:t>
            </a:r>
            <a:r>
              <a:rPr lang="en-US" sz="2000" dirty="0" smtClean="0">
                <a:latin typeface="Calibri" panose="020F0502020204030204" pitchFamily="34" charset="0"/>
              </a:rPr>
              <a:t>process</a:t>
            </a:r>
          </a:p>
          <a:p>
            <a:pPr lvl="1"/>
            <a:r>
              <a:rPr lang="en-US" sz="2000" dirty="0" smtClean="0">
                <a:latin typeface="Calibri" panose="020F0502020204030204" pitchFamily="34" charset="0"/>
              </a:rPr>
              <a:t>Issues with respondent coordination and non-concurs are worked out during formal coordination and through the SD 818. </a:t>
            </a:r>
          </a:p>
          <a:p>
            <a:pPr marL="457200" lvl="1" indent="0">
              <a:buNone/>
            </a:pPr>
            <a:endParaRPr lang="en-US" sz="2000" dirty="0">
              <a:latin typeface="Calibri" panose="020F0502020204030204" pitchFamily="34" charset="0"/>
            </a:endParaRPr>
          </a:p>
          <a:p>
            <a:pPr lvl="1">
              <a:buFont typeface="Arial" panose="020B0604020202020204" pitchFamily="34" charset="0"/>
              <a:buChar char="•"/>
            </a:pPr>
            <a:r>
              <a:rPr lang="en-US" sz="2000" b="1" dirty="0">
                <a:solidFill>
                  <a:srgbClr val="FF0000"/>
                </a:solidFill>
                <a:latin typeface="Calibri" panose="020F0502020204030204" pitchFamily="34" charset="0"/>
              </a:rPr>
              <a:t>*** Issuances with incomplete internal information collections requirements will prevent the issuance from </a:t>
            </a:r>
            <a:r>
              <a:rPr lang="en-US" sz="2000" b="1" dirty="0" smtClean="0">
                <a:solidFill>
                  <a:srgbClr val="FF0000"/>
                </a:solidFill>
                <a:latin typeface="Calibri" panose="020F0502020204030204" pitchFamily="34" charset="0"/>
              </a:rPr>
              <a:t>publishing***</a:t>
            </a:r>
            <a:endParaRPr lang="en-US" sz="2000" b="1" dirty="0">
              <a:solidFill>
                <a:srgbClr val="FF0000"/>
              </a:solidFill>
              <a:latin typeface="Calibri" panose="020F0502020204030204" pitchFamily="34" charset="0"/>
            </a:endParaRPr>
          </a:p>
          <a:p>
            <a:endParaRPr lang="en-US" dirty="0"/>
          </a:p>
        </p:txBody>
      </p:sp>
      <p:sp>
        <p:nvSpPr>
          <p:cNvPr id="2" name="Slide Number Placeholder 1"/>
          <p:cNvSpPr>
            <a:spLocks noGrp="1"/>
          </p:cNvSpPr>
          <p:nvPr>
            <p:ph type="sldNum" sz="quarter" idx="12"/>
          </p:nvPr>
        </p:nvSpPr>
        <p:spPr/>
        <p:txBody>
          <a:bodyPr/>
          <a:lstStyle/>
          <a:p>
            <a:fld id="{5C48DB9A-4E50-441E-921F-67392E781FFC}" type="slidenum">
              <a:rPr lang="en-US" smtClean="0"/>
              <a:t>34</a:t>
            </a:fld>
            <a:endParaRPr lang="en-US"/>
          </a:p>
        </p:txBody>
      </p:sp>
    </p:spTree>
    <p:extLst>
      <p:ext uri="{BB962C8B-B14F-4D97-AF65-F5344CB8AC3E}">
        <p14:creationId xmlns:p14="http://schemas.microsoft.com/office/powerpoint/2010/main" val="3890945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5170" y="228600"/>
            <a:ext cx="8458200" cy="1143000"/>
          </a:xfrm>
        </p:spPr>
        <p:txBody>
          <a:bodyPr>
            <a:noAutofit/>
          </a:bodyPr>
          <a:lstStyle/>
          <a:p>
            <a:r>
              <a:rPr lang="en-US" sz="4000" dirty="0"/>
              <a:t>Internal I</a:t>
            </a:r>
            <a:r>
              <a:rPr lang="en-US" sz="4000" dirty="0" smtClean="0"/>
              <a:t>nformation </a:t>
            </a:r>
            <a:r>
              <a:rPr lang="en-US" sz="4000" dirty="0"/>
              <a:t>C</a:t>
            </a:r>
            <a:r>
              <a:rPr lang="en-US" sz="4000" dirty="0" smtClean="0"/>
              <a:t>ollections </a:t>
            </a:r>
            <a:r>
              <a:rPr lang="en-US" sz="4000" dirty="0"/>
              <a:t>in DoD </a:t>
            </a:r>
            <a:r>
              <a:rPr lang="en-US" sz="4000" dirty="0" smtClean="0"/>
              <a:t>Issuances</a:t>
            </a:r>
            <a:endParaRPr lang="en-US" sz="4000" dirty="0"/>
          </a:p>
        </p:txBody>
      </p:sp>
      <p:sp>
        <p:nvSpPr>
          <p:cNvPr id="2" name="Content Placeholder 1"/>
          <p:cNvSpPr>
            <a:spLocks noGrp="1"/>
          </p:cNvSpPr>
          <p:nvPr>
            <p:ph idx="1"/>
          </p:nvPr>
        </p:nvSpPr>
        <p:spPr>
          <a:xfrm>
            <a:off x="0" y="1333123"/>
            <a:ext cx="9144000" cy="990600"/>
          </a:xfrm>
        </p:spPr>
        <p:txBody>
          <a:bodyPr>
            <a:noAutofit/>
          </a:bodyPr>
          <a:lstStyle/>
          <a:p>
            <a:pPr marL="109728" indent="0" algn="ctr">
              <a:buNone/>
            </a:pPr>
            <a:r>
              <a:rPr lang="en-US" sz="2000" b="1" dirty="0" smtClean="0">
                <a:solidFill>
                  <a:schemeClr val="tx1">
                    <a:lumMod val="65000"/>
                    <a:lumOff val="35000"/>
                  </a:schemeClr>
                </a:solidFill>
                <a:latin typeface="Calibri" panose="020F0502020204030204" pitchFamily="34" charset="0"/>
              </a:rPr>
              <a:t>Example Information Collections Section on the DD Form 106, “DoD Directives Program Coordination Record”</a:t>
            </a:r>
            <a:endParaRPr lang="en-US" sz="2000" b="1" dirty="0">
              <a:solidFill>
                <a:schemeClr val="tx1">
                  <a:lumMod val="65000"/>
                  <a:lumOff val="35000"/>
                </a:schemeClr>
              </a:solidFill>
              <a:latin typeface="Calibri" panose="020F0502020204030204" pitchFamily="34" charset="0"/>
            </a:endParaRPr>
          </a:p>
          <a:p>
            <a:pPr marL="109728" indent="0" algn="ctr">
              <a:buNone/>
            </a:pPr>
            <a:endParaRPr lang="en-US" sz="500" dirty="0"/>
          </a:p>
          <a:p>
            <a:pPr algn="ctr"/>
            <a:endParaRPr lang="en-US" sz="2300" dirty="0"/>
          </a:p>
        </p:txBody>
      </p:sp>
      <p:sp>
        <p:nvSpPr>
          <p:cNvPr id="8" name="TextBox 7"/>
          <p:cNvSpPr txBox="1"/>
          <p:nvPr/>
        </p:nvSpPr>
        <p:spPr>
          <a:xfrm>
            <a:off x="4117770" y="4876800"/>
            <a:ext cx="3374136" cy="261610"/>
          </a:xfrm>
          <a:prstGeom prst="rect">
            <a:avLst/>
          </a:prstGeom>
          <a:solidFill>
            <a:schemeClr val="bg1"/>
          </a:solidFill>
        </p:spPr>
        <p:txBody>
          <a:bodyPr wrap="square" rtlCol="0" anchor="ctr">
            <a:spAutoFit/>
          </a:bodyPr>
          <a:lstStyle/>
          <a:p>
            <a:r>
              <a:rPr lang="en-US" sz="1100" b="1" dirty="0" smtClean="0">
                <a:solidFill>
                  <a:schemeClr val="accent2"/>
                </a:solidFill>
              </a:rPr>
              <a:t>X    Internal collections </a:t>
            </a:r>
            <a:endParaRPr lang="en-US" sz="1100" b="1" dirty="0">
              <a:solidFill>
                <a:schemeClr val="accent2"/>
              </a:solidFill>
            </a:endParaRPr>
          </a:p>
        </p:txBody>
      </p:sp>
      <p:sp>
        <p:nvSpPr>
          <p:cNvPr id="11" name="TextBox 10"/>
          <p:cNvSpPr txBox="1"/>
          <p:nvPr/>
        </p:nvSpPr>
        <p:spPr>
          <a:xfrm>
            <a:off x="1255444" y="5837902"/>
            <a:ext cx="6479970" cy="600164"/>
          </a:xfrm>
          <a:prstGeom prst="rect">
            <a:avLst/>
          </a:prstGeom>
          <a:noFill/>
        </p:spPr>
        <p:txBody>
          <a:bodyPr wrap="square" rtlCol="0" anchor="ctr">
            <a:spAutoFit/>
          </a:bodyPr>
          <a:lstStyle/>
          <a:p>
            <a:r>
              <a:rPr lang="en-US" sz="1100" dirty="0">
                <a:solidFill>
                  <a:schemeClr val="accent2"/>
                </a:solidFill>
              </a:rPr>
              <a:t>“This issuance prescribes a DoD internal information collection and its cost to the Department is listed in section 8 of this form.  The coordination of this issuance will serve as the coordination of this collection and its cost.”</a:t>
            </a:r>
            <a:endParaRPr lang="en-US" sz="1100" b="1" dirty="0">
              <a:solidFill>
                <a:schemeClr val="accent2"/>
              </a:solidFill>
            </a:endParaRPr>
          </a:p>
        </p:txBody>
      </p:sp>
      <p:cxnSp>
        <p:nvCxnSpPr>
          <p:cNvPr id="12" name="Straight Connector 11"/>
          <p:cNvCxnSpPr/>
          <p:nvPr/>
        </p:nvCxnSpPr>
        <p:spPr>
          <a:xfrm>
            <a:off x="0" y="1295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80" y="2066365"/>
            <a:ext cx="8724900" cy="364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998675" y="5532138"/>
            <a:ext cx="2971800" cy="182880"/>
          </a:xfrm>
          <a:prstGeom prst="rect">
            <a:avLst/>
          </a:prstGeom>
          <a:solidFill>
            <a:schemeClr val="bg1"/>
          </a:solidFill>
        </p:spPr>
        <p:txBody>
          <a:bodyPr wrap="square" rtlCol="0" anchor="ctr">
            <a:spAutoFit/>
          </a:bodyPr>
          <a:lstStyle/>
          <a:p>
            <a:r>
              <a:rPr lang="en-US" sz="900" b="1" dirty="0" smtClean="0">
                <a:solidFill>
                  <a:schemeClr val="accent2"/>
                </a:solidFill>
              </a:rPr>
              <a:t>     Cost from section 10d of the DD Form 2936</a:t>
            </a:r>
            <a:endParaRPr lang="en-US" sz="900" b="1" dirty="0">
              <a:solidFill>
                <a:schemeClr val="accent2"/>
              </a:solidFill>
            </a:endParaRPr>
          </a:p>
        </p:txBody>
      </p:sp>
      <p:sp>
        <p:nvSpPr>
          <p:cNvPr id="9" name="TextBox 8"/>
          <p:cNvSpPr txBox="1"/>
          <p:nvPr/>
        </p:nvSpPr>
        <p:spPr>
          <a:xfrm>
            <a:off x="5973024" y="5071077"/>
            <a:ext cx="2971800" cy="182880"/>
          </a:xfrm>
          <a:prstGeom prst="rect">
            <a:avLst/>
          </a:prstGeom>
          <a:solidFill>
            <a:schemeClr val="bg1"/>
          </a:solidFill>
        </p:spPr>
        <p:txBody>
          <a:bodyPr wrap="square" rtlCol="0" anchor="ctr">
            <a:spAutoFit/>
          </a:bodyPr>
          <a:lstStyle/>
          <a:p>
            <a:r>
              <a:rPr lang="en-US" sz="900" b="1" dirty="0" smtClean="0">
                <a:solidFill>
                  <a:schemeClr val="accent2"/>
                </a:solidFill>
              </a:rPr>
              <a:t>     Cost from section 10c of the DD Form 2936</a:t>
            </a:r>
            <a:endParaRPr lang="en-US" sz="900" b="1" dirty="0">
              <a:solidFill>
                <a:schemeClr val="accent2"/>
              </a:solidFill>
            </a:endParaRPr>
          </a:p>
        </p:txBody>
      </p:sp>
      <p:sp>
        <p:nvSpPr>
          <p:cNvPr id="6" name="TextBox 5"/>
          <p:cNvSpPr txBox="1"/>
          <p:nvPr/>
        </p:nvSpPr>
        <p:spPr>
          <a:xfrm>
            <a:off x="4098106" y="4435557"/>
            <a:ext cx="301830" cy="276999"/>
          </a:xfrm>
          <a:prstGeom prst="rect">
            <a:avLst/>
          </a:prstGeom>
          <a:noFill/>
        </p:spPr>
        <p:txBody>
          <a:bodyPr wrap="square" rtlCol="0">
            <a:spAutoFit/>
          </a:bodyPr>
          <a:lstStyle/>
          <a:p>
            <a:r>
              <a:rPr lang="en-US" sz="1200" dirty="0" smtClean="0">
                <a:solidFill>
                  <a:srgbClr val="FF0000"/>
                </a:solidFill>
              </a:rPr>
              <a:t>X</a:t>
            </a:r>
            <a:endParaRPr lang="en-US" sz="1200" dirty="0">
              <a:solidFill>
                <a:srgbClr val="FF0000"/>
              </a:solidFill>
            </a:endParaRPr>
          </a:p>
        </p:txBody>
      </p:sp>
      <p:cxnSp>
        <p:nvCxnSpPr>
          <p:cNvPr id="14" name="Straight Connector 13"/>
          <p:cNvCxnSpPr/>
          <p:nvPr/>
        </p:nvCxnSpPr>
        <p:spPr>
          <a:xfrm>
            <a:off x="262173" y="5715018"/>
            <a:ext cx="8724900" cy="797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0" name="Oval Callout 19"/>
          <p:cNvSpPr/>
          <p:nvPr/>
        </p:nvSpPr>
        <p:spPr>
          <a:xfrm>
            <a:off x="3683533" y="5213216"/>
            <a:ext cx="381000" cy="228600"/>
          </a:xfrm>
          <a:prstGeom prst="wedgeEllipse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0" idx="3"/>
          </p:cNvCxnSpPr>
          <p:nvPr/>
        </p:nvCxnSpPr>
        <p:spPr>
          <a:xfrm flipH="1">
            <a:off x="3048000" y="5408338"/>
            <a:ext cx="691329" cy="429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Slide Number Placeholder 29"/>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35</a:t>
            </a:fld>
            <a:endParaRPr lang="en-US">
              <a:solidFill>
                <a:prstClr val="black">
                  <a:lumMod val="65000"/>
                  <a:lumOff val="35000"/>
                </a:prstClr>
              </a:solidFill>
            </a:endParaRPr>
          </a:p>
        </p:txBody>
      </p:sp>
    </p:spTree>
    <p:extLst>
      <p:ext uri="{BB962C8B-B14F-4D97-AF65-F5344CB8AC3E}">
        <p14:creationId xmlns:p14="http://schemas.microsoft.com/office/powerpoint/2010/main" val="375100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0"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Internal </a:t>
            </a:r>
            <a:r>
              <a:rPr lang="en-US" sz="4400" dirty="0" smtClean="0"/>
              <a:t>Information Collections </a:t>
            </a:r>
            <a:r>
              <a:rPr lang="en-US" sz="4400" dirty="0"/>
              <a:t>in DoD </a:t>
            </a:r>
            <a:r>
              <a:rPr lang="en-US" sz="4400" dirty="0" smtClean="0"/>
              <a:t>Issuances</a:t>
            </a:r>
            <a:endParaRPr lang="en-US" sz="4400" dirty="0"/>
          </a:p>
        </p:txBody>
      </p:sp>
      <p:sp>
        <p:nvSpPr>
          <p:cNvPr id="3" name="Content Placeholder 2"/>
          <p:cNvSpPr>
            <a:spLocks noGrp="1"/>
          </p:cNvSpPr>
          <p:nvPr>
            <p:ph idx="1"/>
          </p:nvPr>
        </p:nvSpPr>
        <p:spPr>
          <a:xfrm>
            <a:off x="228600" y="1676400"/>
            <a:ext cx="8686800" cy="4678363"/>
          </a:xfrm>
          <a:ln w="19050">
            <a:solidFill>
              <a:schemeClr val="tx1"/>
            </a:solidFill>
          </a:ln>
        </p:spPr>
        <p:txBody>
          <a:bodyPr>
            <a:normAutofit lnSpcReduction="10000"/>
          </a:bodyPr>
          <a:lstStyle/>
          <a:p>
            <a:pPr marL="0" indent="0">
              <a:buNone/>
            </a:pPr>
            <a:r>
              <a:rPr lang="en-US" sz="2800" b="1" dirty="0">
                <a:solidFill>
                  <a:schemeClr val="tx1">
                    <a:lumMod val="65000"/>
                    <a:lumOff val="35000"/>
                  </a:schemeClr>
                </a:solidFill>
                <a:latin typeface="Calibri" panose="020F0502020204030204" pitchFamily="34" charset="0"/>
              </a:rPr>
              <a:t>Example Information Collections Requirements Paragraph in DoD </a:t>
            </a:r>
            <a:r>
              <a:rPr lang="en-US" sz="2800" b="1" dirty="0" smtClean="0">
                <a:solidFill>
                  <a:schemeClr val="tx1">
                    <a:lumMod val="65000"/>
                    <a:lumOff val="35000"/>
                  </a:schemeClr>
                </a:solidFill>
                <a:latin typeface="Calibri" panose="020F0502020204030204" pitchFamily="34" charset="0"/>
              </a:rPr>
              <a:t>Issuance:</a:t>
            </a:r>
          </a:p>
          <a:p>
            <a:pPr marL="0" indent="0">
              <a:buNone/>
            </a:pPr>
            <a:endParaRPr lang="en-US" sz="2800" b="1" dirty="0">
              <a:solidFill>
                <a:schemeClr val="tx1">
                  <a:lumMod val="65000"/>
                  <a:lumOff val="35000"/>
                </a:schemeClr>
              </a:solidFill>
              <a:latin typeface="Calibri" panose="020F0502020204030204" pitchFamily="34" charset="0"/>
            </a:endParaRPr>
          </a:p>
          <a:p>
            <a:pPr marL="0" indent="0">
              <a:buNone/>
            </a:pPr>
            <a:r>
              <a:rPr lang="en-US" sz="2800" b="1" dirty="0" smtClean="0"/>
              <a:t>INFORMATION </a:t>
            </a:r>
            <a:r>
              <a:rPr lang="en-US" sz="2800" b="1" dirty="0"/>
              <a:t>COLLECTIONS.  </a:t>
            </a:r>
            <a:r>
              <a:rPr lang="en-US" sz="2800" dirty="0">
                <a:solidFill>
                  <a:schemeClr val="tx1">
                    <a:lumMod val="65000"/>
                    <a:lumOff val="35000"/>
                  </a:schemeClr>
                </a:solidFill>
                <a:latin typeface="Calibri" panose="020F0502020204030204" pitchFamily="34" charset="0"/>
              </a:rPr>
              <a:t>The </a:t>
            </a:r>
            <a:r>
              <a:rPr lang="en-US" sz="2800" dirty="0" smtClean="0">
                <a:solidFill>
                  <a:schemeClr val="tx1">
                    <a:lumMod val="65000"/>
                    <a:lumOff val="35000"/>
                  </a:schemeClr>
                </a:solidFill>
                <a:latin typeface="Calibri" panose="020F0502020204030204" pitchFamily="34" charset="0"/>
              </a:rPr>
              <a:t>[insert collection title], </a:t>
            </a:r>
            <a:r>
              <a:rPr lang="en-US" sz="2800" dirty="0">
                <a:solidFill>
                  <a:schemeClr val="tx1">
                    <a:lumMod val="65000"/>
                    <a:lumOff val="35000"/>
                  </a:schemeClr>
                </a:solidFill>
                <a:latin typeface="Calibri" panose="020F0502020204030204" pitchFamily="34" charset="0"/>
              </a:rPr>
              <a:t>referred to </a:t>
            </a:r>
            <a:r>
              <a:rPr lang="en-US" sz="2800" dirty="0" smtClean="0">
                <a:solidFill>
                  <a:schemeClr val="tx1">
                    <a:lumMod val="65000"/>
                    <a:lumOff val="35000"/>
                  </a:schemeClr>
                </a:solidFill>
                <a:latin typeface="Calibri" panose="020F0502020204030204" pitchFamily="34" charset="0"/>
              </a:rPr>
              <a:t>[paragraph reference] of </a:t>
            </a:r>
            <a:r>
              <a:rPr lang="en-US" sz="2800" dirty="0">
                <a:solidFill>
                  <a:schemeClr val="tx1">
                    <a:lumMod val="65000"/>
                    <a:lumOff val="35000"/>
                  </a:schemeClr>
                </a:solidFill>
                <a:latin typeface="Calibri" panose="020F0502020204030204" pitchFamily="34" charset="0"/>
              </a:rPr>
              <a:t>this instruction, has been assigned report control symbol </a:t>
            </a:r>
            <a:r>
              <a:rPr lang="en-US" sz="2700" dirty="0" smtClean="0">
                <a:solidFill>
                  <a:srgbClr val="C00000"/>
                </a:solidFill>
                <a:latin typeface="Calibri" panose="020F0502020204030204" pitchFamily="34" charset="0"/>
              </a:rPr>
              <a:t>DD-AT&amp;L(AR)XXXX</a:t>
            </a:r>
            <a:r>
              <a:rPr lang="en-US" sz="2800" dirty="0" smtClean="0">
                <a:solidFill>
                  <a:schemeClr val="tx1">
                    <a:lumMod val="65000"/>
                    <a:lumOff val="35000"/>
                  </a:schemeClr>
                </a:solidFill>
                <a:latin typeface="Calibri" panose="020F0502020204030204" pitchFamily="34" charset="0"/>
              </a:rPr>
              <a:t> </a:t>
            </a:r>
            <a:r>
              <a:rPr lang="en-US" sz="2800" dirty="0">
                <a:solidFill>
                  <a:schemeClr val="tx1">
                    <a:lumMod val="65000"/>
                    <a:lumOff val="35000"/>
                  </a:schemeClr>
                </a:solidFill>
                <a:latin typeface="Calibri" panose="020F0502020204030204" pitchFamily="34" charset="0"/>
              </a:rPr>
              <a:t>in accordance with the procedures in Volume 1 of DoD Manual 8910.01.  The expiration date of this information collection is listed in the DoD Information Collections System at </a:t>
            </a:r>
            <a:r>
              <a:rPr lang="en-US" sz="2800" u="sng" dirty="0">
                <a:solidFill>
                  <a:schemeClr val="tx1">
                    <a:lumMod val="65000"/>
                    <a:lumOff val="35000"/>
                  </a:schemeClr>
                </a:solidFill>
                <a:latin typeface="Calibri" panose="020F0502020204030204" pitchFamily="34" charset="0"/>
                <a:hlinkClick r:id="rId3"/>
              </a:rPr>
              <a:t>https://apps.osd.mil/sites/DoDIIC/Pages/default.aspx</a:t>
            </a:r>
            <a:r>
              <a:rPr lang="en-US" sz="2800" dirty="0">
                <a:solidFill>
                  <a:schemeClr val="tx1">
                    <a:lumMod val="65000"/>
                    <a:lumOff val="35000"/>
                  </a:schemeClr>
                </a:solidFill>
                <a:latin typeface="Calibri" panose="020F0502020204030204" pitchFamily="34" charset="0"/>
              </a:rPr>
              <a:t>. </a:t>
            </a:r>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36</a:t>
            </a:fld>
            <a:endParaRPr lang="en-US"/>
          </a:p>
        </p:txBody>
      </p:sp>
    </p:spTree>
    <p:extLst>
      <p:ext uri="{BB962C8B-B14F-4D97-AF65-F5344CB8AC3E}">
        <p14:creationId xmlns:p14="http://schemas.microsoft.com/office/powerpoint/2010/main" val="303245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Internal Information Collections in DoD Issuances</a:t>
            </a:r>
          </a:p>
        </p:txBody>
      </p:sp>
      <p:sp>
        <p:nvSpPr>
          <p:cNvPr id="3" name="Content Placeholder 2"/>
          <p:cNvSpPr>
            <a:spLocks noGrp="1"/>
          </p:cNvSpPr>
          <p:nvPr>
            <p:ph idx="1"/>
          </p:nvPr>
        </p:nvSpPr>
        <p:spPr>
          <a:xfrm>
            <a:off x="457200" y="1828800"/>
            <a:ext cx="8229600" cy="4525963"/>
          </a:xfrm>
          <a:ln w="19050">
            <a:solidFill>
              <a:schemeClr val="tx1"/>
            </a:solidFill>
          </a:ln>
        </p:spPr>
        <p:txBody>
          <a:bodyPr>
            <a:normAutofit/>
          </a:bodyPr>
          <a:lstStyle/>
          <a:p>
            <a:pPr marL="109728" indent="0">
              <a:buNone/>
            </a:pPr>
            <a:r>
              <a:rPr lang="en-US" sz="2800" b="1" dirty="0">
                <a:solidFill>
                  <a:schemeClr val="tx1">
                    <a:lumMod val="65000"/>
                    <a:lumOff val="35000"/>
                  </a:schemeClr>
                </a:solidFill>
                <a:latin typeface="Calibri" panose="020F0502020204030204" pitchFamily="34" charset="0"/>
              </a:rPr>
              <a:t>Example Information Collections Requirements Bullet in an Action Memorandum</a:t>
            </a:r>
            <a:endParaRPr lang="en-US" sz="2800" dirty="0">
              <a:solidFill>
                <a:schemeClr val="tx1">
                  <a:lumMod val="65000"/>
                  <a:lumOff val="35000"/>
                </a:schemeClr>
              </a:solidFill>
              <a:latin typeface="Calibri" panose="020F0502020204030204" pitchFamily="34" charset="0"/>
            </a:endParaRPr>
          </a:p>
          <a:p>
            <a:pPr marL="109728" indent="0">
              <a:buNone/>
            </a:pPr>
            <a:endParaRPr lang="en-US" sz="600" dirty="0">
              <a:solidFill>
                <a:schemeClr val="tx1">
                  <a:lumMod val="65000"/>
                  <a:lumOff val="35000"/>
                </a:schemeClr>
              </a:solidFill>
              <a:latin typeface="Calibri" panose="020F0502020204030204" pitchFamily="34" charset="0"/>
            </a:endParaRPr>
          </a:p>
          <a:p>
            <a:pPr marL="109728" lvl="0" indent="0">
              <a:buNone/>
            </a:pPr>
            <a:r>
              <a:rPr lang="en-US" dirty="0">
                <a:solidFill>
                  <a:schemeClr val="tx1">
                    <a:lumMod val="65000"/>
                    <a:lumOff val="35000"/>
                  </a:schemeClr>
                </a:solidFill>
                <a:latin typeface="Calibri" panose="020F0502020204030204" pitchFamily="34" charset="0"/>
              </a:rPr>
              <a:t>This issuance prescribes the quarterly training class survey, a DoD internal information collection.  The information collection requirement, report control symbol DD-DA&amp;M(Q)XXXX prescribed in this instruction will cost the DoD approximately $7,690.00 annually in fiscal year 2013, Cost Assessment and Program Evaluation identification number 1-09A157F.  </a:t>
            </a:r>
            <a:r>
              <a:rPr lang="en-US" dirty="0">
                <a:solidFill>
                  <a:srgbClr val="C00000"/>
                </a:solidFill>
                <a:latin typeface="Calibri" panose="020F0502020204030204" pitchFamily="34" charset="0"/>
              </a:rPr>
              <a:t>[Give a brief justification for the information collection requirement. Identify and cite the external or internal source for the requirement.]</a:t>
            </a:r>
          </a:p>
          <a:p>
            <a:endParaRPr lang="en-US" sz="2800" dirty="0">
              <a:solidFill>
                <a:schemeClr val="tx1">
                  <a:lumMod val="65000"/>
                  <a:lumOff val="35000"/>
                </a:schemeClr>
              </a:solidFill>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37</a:t>
            </a:fld>
            <a:endParaRPr lang="en-US"/>
          </a:p>
        </p:txBody>
      </p:sp>
    </p:spTree>
    <p:extLst>
      <p:ext uri="{BB962C8B-B14F-4D97-AF65-F5344CB8AC3E}">
        <p14:creationId xmlns:p14="http://schemas.microsoft.com/office/powerpoint/2010/main" val="2663792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600200"/>
          </a:xfrm>
        </p:spPr>
        <p:txBody>
          <a:bodyPr/>
          <a:lstStyle/>
          <a:p>
            <a:r>
              <a:rPr lang="en-US" dirty="0" smtClean="0"/>
              <a:t> Knowledge Check Activity</a:t>
            </a:r>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38</a:t>
            </a:fld>
            <a:endParaRPr lang="en-US"/>
          </a:p>
        </p:txBody>
      </p:sp>
    </p:spTree>
    <p:extLst>
      <p:ext uri="{BB962C8B-B14F-4D97-AF65-F5344CB8AC3E}">
        <p14:creationId xmlns:p14="http://schemas.microsoft.com/office/powerpoint/2010/main" val="1112640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55"/>
          <p:cNvGraphicFramePr>
            <a:graphicFrameLocks noGrp="1"/>
          </p:cNvGraphicFramePr>
          <p:nvPr>
            <p:extLst>
              <p:ext uri="{D42A27DB-BD31-4B8C-83A1-F6EECF244321}">
                <p14:modId xmlns:p14="http://schemas.microsoft.com/office/powerpoint/2010/main" val="3458095389"/>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tc>
                <a:tc>
                  <a:txBody>
                    <a:bodyPr/>
                    <a:lstStyle/>
                    <a:p>
                      <a:pPr algn="ctr"/>
                      <a:r>
                        <a:rPr lang="en-US" sz="1100" dirty="0" smtClean="0"/>
                        <a:t>Mandatory</a:t>
                      </a:r>
                      <a:r>
                        <a:rPr lang="en-US" sz="1100" baseline="0" dirty="0" smtClean="0"/>
                        <a:t> Coordinators</a:t>
                      </a:r>
                      <a:endParaRPr lang="en-US" sz="1100" dirty="0"/>
                    </a:p>
                  </a:txBody>
                  <a:tcPr anchor="ctr"/>
                </a:tc>
                <a:tc>
                  <a:txBody>
                    <a:bodyPr/>
                    <a:lstStyle/>
                    <a:p>
                      <a:pPr algn="ctr"/>
                      <a:r>
                        <a:rPr lang="en-US" sz="1100" dirty="0" smtClean="0"/>
                        <a:t>Collection Respondents</a:t>
                      </a:r>
                      <a:endParaRPr lang="en-US" sz="1100" dirty="0"/>
                    </a:p>
                  </a:txBody>
                  <a:tcPr anchor="ctr"/>
                </a:tc>
                <a:tc>
                  <a:txBody>
                    <a:bodyPr/>
                    <a:lstStyle/>
                    <a:p>
                      <a:pPr algn="ctr"/>
                      <a:r>
                        <a:rPr lang="en-US" sz="1100" dirty="0" smtClean="0"/>
                        <a:t>DoD Internal Information Collections</a:t>
                      </a:r>
                      <a:r>
                        <a:rPr lang="en-US" sz="1100" baseline="0" dirty="0" smtClean="0"/>
                        <a:t> Officer (DoD IICO)</a:t>
                      </a:r>
                      <a:endParaRPr lang="en-US" sz="1100" dirty="0"/>
                    </a:p>
                  </a:txBody>
                  <a:tcPr anchor="ct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Completes cost summary and drafts DD Form 2936</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mandatory coordinators; adjudicates comments</a:t>
                      </a:r>
                      <a:endParaRPr lang="en-US" sz="1100" dirty="0">
                        <a:solidFill>
                          <a:schemeClr val="bg1">
                            <a:lumMod val="65000"/>
                          </a:schemeClr>
                        </a:solidFill>
                      </a:endParaRPr>
                    </a:p>
                  </a:txBody>
                  <a:tcPr anchor="ctr"/>
                </a:tc>
                <a:tc>
                  <a:txBody>
                    <a:bodyPr/>
                    <a:lstStyle/>
                    <a:p>
                      <a:pPr algn="ctr"/>
                      <a:endParaRPr lang="en-US" sz="1100">
                        <a:solidFill>
                          <a:schemeClr val="bg1">
                            <a:lumMod val="65000"/>
                          </a:schemeClr>
                        </a:solidFill>
                      </a:endParaRPr>
                    </a:p>
                  </a:txBody>
                  <a:tcPr anchor="ctr"/>
                </a:tc>
                <a:tc>
                  <a:txBody>
                    <a:bodyPr/>
                    <a:lstStyle/>
                    <a:p>
                      <a:pPr algn="ctr"/>
                      <a:r>
                        <a:rPr lang="en-US" sz="1100" dirty="0" smtClean="0">
                          <a:solidFill>
                            <a:schemeClr val="bg1">
                              <a:lumMod val="65000"/>
                            </a:schemeClr>
                          </a:solidFill>
                        </a:rPr>
                        <a:t>Review and provide</a:t>
                      </a:r>
                      <a:r>
                        <a:rPr lang="en-US" sz="1100" baseline="0" dirty="0" smtClean="0">
                          <a:solidFill>
                            <a:schemeClr val="bg1">
                              <a:lumMod val="65000"/>
                            </a:schemeClr>
                          </a:solidFill>
                        </a:rPr>
                        <a:t> coordination</a:t>
                      </a:r>
                      <a:endParaRPr lang="en-US" sz="1100" dirty="0">
                        <a:solidFill>
                          <a:schemeClr val="bg1">
                            <a:lumMod val="65000"/>
                          </a:schemeClr>
                        </a:solidFill>
                      </a:endParaRPr>
                    </a:p>
                  </a:txBody>
                  <a:tcPr anchor="ctr"/>
                </a:tc>
                <a:tc>
                  <a:txBody>
                    <a:bodyPr/>
                    <a:lstStyle/>
                    <a:p>
                      <a:pPr algn="ct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their SES and to respondents; adjudicates comments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dirty="0" smtClean="0">
                          <a:solidFill>
                            <a:schemeClr val="bg1">
                              <a:lumMod val="65000"/>
                            </a:schemeClr>
                          </a:solidFill>
                        </a:rPr>
                        <a:t>Provides</a:t>
                      </a:r>
                      <a:r>
                        <a:rPr lang="en-US" sz="1100" baseline="0" dirty="0" smtClean="0">
                          <a:solidFill>
                            <a:schemeClr val="bg1">
                              <a:lumMod val="65000"/>
                            </a:schemeClr>
                          </a:solidFill>
                        </a:rPr>
                        <a:t> coordination and SES signature</a:t>
                      </a: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dirty="0" smtClean="0"/>
                        <a:t>Submits action package to IMCO</a:t>
                      </a:r>
                      <a:endParaRPr lang="en-US" sz="1100" dirty="0"/>
                    </a:p>
                  </a:txBody>
                  <a:tcPr anchor="ctr"/>
                </a:tc>
                <a:tc>
                  <a:txBody>
                    <a:bodyPr/>
                    <a:lstStyle/>
                    <a:p>
                      <a:pPr algn="ctr"/>
                      <a:r>
                        <a:rPr lang="en-US" sz="1100" dirty="0" smtClean="0"/>
                        <a:t>Reviews</a:t>
                      </a:r>
                      <a:r>
                        <a:rPr lang="en-US" sz="1100" baseline="0" dirty="0" smtClean="0"/>
                        <a:t> and submits to DoD IICO</a:t>
                      </a: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785234501"/>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tc>
                <a:tc>
                  <a:txBody>
                    <a:bodyPr/>
                    <a:lstStyle/>
                    <a:p>
                      <a:pPr algn="ctr"/>
                      <a:r>
                        <a:rPr lang="en-US" sz="1100" dirty="0" smtClean="0"/>
                        <a:t>Mandatory</a:t>
                      </a:r>
                      <a:r>
                        <a:rPr lang="en-US" sz="1100" baseline="0" dirty="0" smtClean="0"/>
                        <a:t> Coordinators</a:t>
                      </a:r>
                      <a:endParaRPr lang="en-US" sz="1100" dirty="0"/>
                    </a:p>
                  </a:txBody>
                  <a:tcPr anchor="ctr"/>
                </a:tc>
                <a:tc>
                  <a:txBody>
                    <a:bodyPr/>
                    <a:lstStyle/>
                    <a:p>
                      <a:pPr algn="ctr"/>
                      <a:r>
                        <a:rPr lang="en-US" sz="1100" dirty="0" smtClean="0"/>
                        <a:t>Collection Respondents</a:t>
                      </a:r>
                      <a:endParaRPr lang="en-US" sz="1100" dirty="0"/>
                    </a:p>
                  </a:txBody>
                  <a:tcPr anchor="ctr"/>
                </a:tc>
                <a:tc>
                  <a:txBody>
                    <a:bodyPr/>
                    <a:lstStyle/>
                    <a:p>
                      <a:pPr algn="ctr"/>
                      <a:r>
                        <a:rPr lang="en-US" sz="1100" dirty="0" smtClean="0"/>
                        <a:t>DoD Internal Information Collections</a:t>
                      </a:r>
                      <a:r>
                        <a:rPr lang="en-US" sz="1100" baseline="0" dirty="0" smtClean="0"/>
                        <a:t> Officer (DoD IICO)</a:t>
                      </a:r>
                      <a:endParaRPr lang="en-US" sz="1100" dirty="0"/>
                    </a:p>
                  </a:txBody>
                  <a:tcPr anchor="ct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Completes cost summary and drafts DD Form 2936</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mandatory coordinators; adjudicates comments</a:t>
                      </a:r>
                      <a:endParaRPr lang="en-US" sz="1100" dirty="0">
                        <a:solidFill>
                          <a:schemeClr val="bg1">
                            <a:lumMod val="65000"/>
                          </a:schemeClr>
                        </a:solidFill>
                      </a:endParaRPr>
                    </a:p>
                  </a:txBody>
                  <a:tcPr anchor="ctr"/>
                </a:tc>
                <a:tc>
                  <a:txBody>
                    <a:bodyPr/>
                    <a:lstStyle/>
                    <a:p>
                      <a:pPr algn="ctr"/>
                      <a:endParaRPr lang="en-US" sz="1100">
                        <a:solidFill>
                          <a:schemeClr val="bg1">
                            <a:lumMod val="65000"/>
                          </a:schemeClr>
                        </a:solidFill>
                      </a:endParaRPr>
                    </a:p>
                  </a:txBody>
                  <a:tcPr anchor="ctr"/>
                </a:tc>
                <a:tc>
                  <a:txBody>
                    <a:bodyPr/>
                    <a:lstStyle/>
                    <a:p>
                      <a:pPr algn="ctr"/>
                      <a:r>
                        <a:rPr lang="en-US" sz="1100" dirty="0" smtClean="0">
                          <a:solidFill>
                            <a:schemeClr val="bg1">
                              <a:lumMod val="65000"/>
                            </a:schemeClr>
                          </a:solidFill>
                        </a:rPr>
                        <a:t>Review and provide</a:t>
                      </a:r>
                      <a:r>
                        <a:rPr lang="en-US" sz="1100" baseline="0" dirty="0" smtClean="0">
                          <a:solidFill>
                            <a:schemeClr val="bg1">
                              <a:lumMod val="65000"/>
                            </a:schemeClr>
                          </a:solidFill>
                        </a:rPr>
                        <a:t> coordination</a:t>
                      </a:r>
                      <a:endParaRPr lang="en-US" sz="1100" dirty="0">
                        <a:solidFill>
                          <a:schemeClr val="bg1">
                            <a:lumMod val="65000"/>
                          </a:schemeClr>
                        </a:solidFill>
                      </a:endParaRPr>
                    </a:p>
                  </a:txBody>
                  <a:tcPr anchor="ctr"/>
                </a:tc>
                <a:tc>
                  <a:txBody>
                    <a:bodyPr/>
                    <a:lstStyle/>
                    <a:p>
                      <a:pPr algn="ct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their SES and to respondents; adjudicates comments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dirty="0" smtClean="0">
                          <a:solidFill>
                            <a:schemeClr val="bg1">
                              <a:lumMod val="65000"/>
                            </a:schemeClr>
                          </a:solidFill>
                        </a:rPr>
                        <a:t>Provides</a:t>
                      </a:r>
                      <a:r>
                        <a:rPr lang="en-US" sz="1100" baseline="0" dirty="0" smtClean="0">
                          <a:solidFill>
                            <a:schemeClr val="bg1">
                              <a:lumMod val="65000"/>
                            </a:schemeClr>
                          </a:solidFill>
                        </a:rPr>
                        <a:t> coordination and SES signature</a:t>
                      </a:r>
                      <a:endParaRPr lang="en-US" sz="1100" dirty="0">
                        <a:solidFill>
                          <a:schemeClr val="bg1">
                            <a:lumMod val="65000"/>
                          </a:schemeClr>
                        </a:solidFill>
                      </a:endParaRPr>
                    </a:p>
                  </a:txBody>
                  <a:tcPr anchor="ctr"/>
                </a:tc>
                <a:tc>
                  <a:txBody>
                    <a:bodyPr/>
                    <a:lstStyle/>
                    <a:p>
                      <a:pPr algn="ctr"/>
                      <a:endParaRPr lang="en-US" sz="1100" dirty="0"/>
                    </a:p>
                  </a:txBody>
                  <a:tcPr anchor="ctr"/>
                </a:tc>
              </a:tr>
              <a:tr h="1097280">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r>
            </a:tbl>
          </a:graphicData>
        </a:graphic>
      </p:graphicFrame>
      <p:sp>
        <p:nvSpPr>
          <p:cNvPr id="13" name="TextBox 12"/>
          <p:cNvSpPr txBox="1"/>
          <p:nvPr/>
        </p:nvSpPr>
        <p:spPr>
          <a:xfrm>
            <a:off x="304800" y="1611592"/>
            <a:ext cx="1143000" cy="307777"/>
          </a:xfrm>
          <a:prstGeom prst="rect">
            <a:avLst/>
          </a:prstGeom>
          <a:noFill/>
        </p:spPr>
        <p:txBody>
          <a:bodyPr wrap="square" rtlCol="0">
            <a:spAutoFit/>
          </a:bodyPr>
          <a:lstStyle/>
          <a:p>
            <a:r>
              <a:rPr lang="en-US" sz="1400" b="1" dirty="0" smtClean="0"/>
              <a:t>Step 1</a:t>
            </a:r>
            <a:endParaRPr lang="en-US" sz="1400" b="1" dirty="0"/>
          </a:p>
        </p:txBody>
      </p:sp>
      <p:sp>
        <p:nvSpPr>
          <p:cNvPr id="14" name="TextBox 13"/>
          <p:cNvSpPr txBox="1"/>
          <p:nvPr/>
        </p:nvSpPr>
        <p:spPr>
          <a:xfrm>
            <a:off x="304800" y="2713644"/>
            <a:ext cx="1143000" cy="307777"/>
          </a:xfrm>
          <a:prstGeom prst="rect">
            <a:avLst/>
          </a:prstGeom>
          <a:noFill/>
        </p:spPr>
        <p:txBody>
          <a:bodyPr wrap="square" rtlCol="0">
            <a:spAutoFit/>
          </a:bodyPr>
          <a:lstStyle/>
          <a:p>
            <a:r>
              <a:rPr lang="en-US" sz="1400" b="1" dirty="0" smtClean="0"/>
              <a:t>Step 2</a:t>
            </a:r>
            <a:endParaRPr lang="en-US" sz="1400" b="1" dirty="0"/>
          </a:p>
        </p:txBody>
      </p:sp>
      <p:sp>
        <p:nvSpPr>
          <p:cNvPr id="15" name="TextBox 14"/>
          <p:cNvSpPr txBox="1"/>
          <p:nvPr/>
        </p:nvSpPr>
        <p:spPr>
          <a:xfrm>
            <a:off x="304800" y="3815696"/>
            <a:ext cx="1143000" cy="307777"/>
          </a:xfrm>
          <a:prstGeom prst="rect">
            <a:avLst/>
          </a:prstGeom>
          <a:noFill/>
        </p:spPr>
        <p:txBody>
          <a:bodyPr wrap="square" rtlCol="0">
            <a:spAutoFit/>
          </a:bodyPr>
          <a:lstStyle/>
          <a:p>
            <a:r>
              <a:rPr lang="en-US" sz="1400" b="1" dirty="0" smtClean="0"/>
              <a:t>Step 3</a:t>
            </a:r>
            <a:endParaRPr lang="en-US" sz="1400" b="1" dirty="0"/>
          </a:p>
        </p:txBody>
      </p:sp>
      <p:sp>
        <p:nvSpPr>
          <p:cNvPr id="18" name="TextBox 17"/>
          <p:cNvSpPr txBox="1"/>
          <p:nvPr/>
        </p:nvSpPr>
        <p:spPr>
          <a:xfrm>
            <a:off x="304800" y="4917748"/>
            <a:ext cx="1143000" cy="307777"/>
          </a:xfrm>
          <a:prstGeom prst="rect">
            <a:avLst/>
          </a:prstGeom>
          <a:noFill/>
        </p:spPr>
        <p:txBody>
          <a:bodyPr wrap="square" rtlCol="0">
            <a:spAutoFit/>
          </a:bodyPr>
          <a:lstStyle/>
          <a:p>
            <a:r>
              <a:rPr lang="en-US" sz="1400" b="1" dirty="0" smtClean="0"/>
              <a:t>Step 4</a:t>
            </a:r>
          </a:p>
        </p:txBody>
      </p:sp>
      <p:graphicFrame>
        <p:nvGraphicFramePr>
          <p:cNvPr id="24" name="Table 23"/>
          <p:cNvGraphicFramePr>
            <a:graphicFrameLocks noGrp="1"/>
          </p:cNvGraphicFramePr>
          <p:nvPr>
            <p:extLst>
              <p:ext uri="{D42A27DB-BD31-4B8C-83A1-F6EECF244321}">
                <p14:modId xmlns:p14="http://schemas.microsoft.com/office/powerpoint/2010/main" val="1653705986"/>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tc>
                <a:tc>
                  <a:txBody>
                    <a:bodyPr/>
                    <a:lstStyle/>
                    <a:p>
                      <a:pPr algn="ctr"/>
                      <a:r>
                        <a:rPr lang="en-US" sz="1100" dirty="0" smtClean="0"/>
                        <a:t>Mandatory</a:t>
                      </a:r>
                      <a:r>
                        <a:rPr lang="en-US" sz="1100" baseline="0" dirty="0" smtClean="0"/>
                        <a:t> Coordinators</a:t>
                      </a:r>
                      <a:endParaRPr lang="en-US" sz="1100" dirty="0"/>
                    </a:p>
                  </a:txBody>
                  <a:tcPr anchor="ctr"/>
                </a:tc>
                <a:tc>
                  <a:txBody>
                    <a:bodyPr/>
                    <a:lstStyle/>
                    <a:p>
                      <a:pPr algn="ctr"/>
                      <a:r>
                        <a:rPr lang="en-US" sz="1100" dirty="0" smtClean="0"/>
                        <a:t>Collection Respondents</a:t>
                      </a:r>
                      <a:endParaRPr lang="en-US" sz="1100" dirty="0"/>
                    </a:p>
                  </a:txBody>
                  <a:tcPr anchor="ctr"/>
                </a:tc>
                <a:tc>
                  <a:txBody>
                    <a:bodyPr/>
                    <a:lstStyle/>
                    <a:p>
                      <a:pPr algn="ctr"/>
                      <a:r>
                        <a:rPr lang="en-US" sz="1100" dirty="0" smtClean="0"/>
                        <a:t>DoD Internal Information Collections</a:t>
                      </a:r>
                      <a:r>
                        <a:rPr lang="en-US" sz="1100" baseline="0" dirty="0" smtClean="0"/>
                        <a:t> Officer (DoD IICO)</a:t>
                      </a:r>
                      <a:endParaRPr lang="en-US" sz="1100" dirty="0"/>
                    </a:p>
                  </a:txBody>
                  <a:tcPr anchor="ct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Completes cost summary and drafts DD Form 2936</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mandatory coordinators; adjudicates comments</a:t>
                      </a:r>
                      <a:endParaRPr lang="en-US" sz="1100" dirty="0">
                        <a:solidFill>
                          <a:schemeClr val="bg1">
                            <a:lumMod val="65000"/>
                          </a:schemeClr>
                        </a:solidFill>
                      </a:endParaRPr>
                    </a:p>
                  </a:txBody>
                  <a:tcPr anchor="ctr"/>
                </a:tc>
                <a:tc>
                  <a:txBody>
                    <a:bodyPr/>
                    <a:lstStyle/>
                    <a:p>
                      <a:pPr algn="ctr"/>
                      <a:endParaRPr lang="en-US" sz="1100">
                        <a:solidFill>
                          <a:schemeClr val="bg1">
                            <a:lumMod val="65000"/>
                          </a:schemeClr>
                        </a:solidFill>
                      </a:endParaRPr>
                    </a:p>
                  </a:txBody>
                  <a:tcPr anchor="ctr"/>
                </a:tc>
                <a:tc>
                  <a:txBody>
                    <a:bodyPr/>
                    <a:lstStyle/>
                    <a:p>
                      <a:pPr algn="ctr"/>
                      <a:r>
                        <a:rPr lang="en-US" sz="1100" dirty="0" smtClean="0">
                          <a:solidFill>
                            <a:schemeClr val="bg1">
                              <a:lumMod val="65000"/>
                            </a:schemeClr>
                          </a:solidFill>
                        </a:rPr>
                        <a:t>Review and provide</a:t>
                      </a:r>
                      <a:r>
                        <a:rPr lang="en-US" sz="1100" baseline="0" dirty="0" smtClean="0">
                          <a:solidFill>
                            <a:schemeClr val="bg1">
                              <a:lumMod val="65000"/>
                            </a:schemeClr>
                          </a:solidFill>
                        </a:rPr>
                        <a:t> coordination</a:t>
                      </a:r>
                      <a:endParaRPr lang="en-US" sz="1100" dirty="0">
                        <a:solidFill>
                          <a:schemeClr val="bg1">
                            <a:lumMod val="65000"/>
                          </a:schemeClr>
                        </a:solidFill>
                      </a:endParaRPr>
                    </a:p>
                  </a:txBody>
                  <a:tcPr anchor="ctr"/>
                </a:tc>
                <a:tc>
                  <a:txBody>
                    <a:bodyPr/>
                    <a:lstStyle/>
                    <a:p>
                      <a:pPr algn="ct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their SES and to respondents; adjudicates comments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dirty="0" smtClean="0">
                          <a:solidFill>
                            <a:schemeClr val="bg1">
                              <a:lumMod val="65000"/>
                            </a:schemeClr>
                          </a:solidFill>
                        </a:rPr>
                        <a:t>Provides</a:t>
                      </a:r>
                      <a:r>
                        <a:rPr lang="en-US" sz="1100" baseline="0" dirty="0" smtClean="0">
                          <a:solidFill>
                            <a:schemeClr val="bg1">
                              <a:lumMod val="65000"/>
                            </a:schemeClr>
                          </a:solidFill>
                        </a:rPr>
                        <a:t> coordination and SES signature</a:t>
                      </a: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dirty="0" smtClean="0"/>
                        <a:t>Submits action package to IMCO</a:t>
                      </a:r>
                      <a:endParaRPr lang="en-US" sz="1100" dirty="0"/>
                    </a:p>
                  </a:txBody>
                  <a:tcPr anchor="ctr"/>
                </a:tc>
                <a:tc>
                  <a:txBody>
                    <a:bodyPr/>
                    <a:lstStyle/>
                    <a:p>
                      <a:pPr algn="ctr"/>
                      <a:r>
                        <a:rPr lang="en-US" sz="1100" dirty="0" smtClean="0"/>
                        <a:t>Reviews</a:t>
                      </a:r>
                      <a:r>
                        <a:rPr lang="en-US" sz="1100" baseline="0" dirty="0" smtClean="0"/>
                        <a:t> and submits to DoD IICO</a:t>
                      </a: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c>
                  <a:txBody>
                    <a:bodyPr/>
                    <a:lstStyle/>
                    <a:p>
                      <a:pPr algn="ctr"/>
                      <a:r>
                        <a:rPr lang="en-US" sz="1100" dirty="0" smtClean="0"/>
                        <a:t>Reviews</a:t>
                      </a:r>
                      <a:r>
                        <a:rPr lang="en-US" sz="1100" baseline="0" dirty="0" smtClean="0"/>
                        <a:t>, approves and assigns RCS</a:t>
                      </a:r>
                      <a:endParaRPr lang="en-US" sz="1100" dirty="0"/>
                    </a:p>
                  </a:txBody>
                  <a:tcPr anchor="ctr"/>
                </a:tc>
              </a:tr>
            </a:tbl>
          </a:graphicData>
        </a:graphic>
      </p:graphicFrame>
      <p:sp>
        <p:nvSpPr>
          <p:cNvPr id="25" name="TextBox 24"/>
          <p:cNvSpPr txBox="1"/>
          <p:nvPr/>
        </p:nvSpPr>
        <p:spPr>
          <a:xfrm>
            <a:off x="304800" y="6019800"/>
            <a:ext cx="1143000" cy="307777"/>
          </a:xfrm>
          <a:prstGeom prst="rect">
            <a:avLst/>
          </a:prstGeom>
          <a:noFill/>
        </p:spPr>
        <p:txBody>
          <a:bodyPr wrap="square" rtlCol="0">
            <a:spAutoFit/>
          </a:bodyPr>
          <a:lstStyle/>
          <a:p>
            <a:r>
              <a:rPr lang="en-US" sz="1400" b="1" dirty="0" smtClean="0"/>
              <a:t>Step 5</a:t>
            </a:r>
            <a:endParaRPr lang="en-US" sz="1400" b="1" dirty="0"/>
          </a:p>
        </p:txBody>
      </p:sp>
      <p:graphicFrame>
        <p:nvGraphicFramePr>
          <p:cNvPr id="47" name="Table 46"/>
          <p:cNvGraphicFramePr>
            <a:graphicFrameLocks noGrp="1"/>
          </p:cNvGraphicFramePr>
          <p:nvPr>
            <p:extLst>
              <p:ext uri="{D42A27DB-BD31-4B8C-83A1-F6EECF244321}">
                <p14:modId xmlns:p14="http://schemas.microsoft.com/office/powerpoint/2010/main" val="2457384531"/>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tc>
                <a:tc>
                  <a:txBody>
                    <a:bodyPr/>
                    <a:lstStyle/>
                    <a:p>
                      <a:pPr algn="ctr"/>
                      <a:r>
                        <a:rPr lang="en-US" sz="1100" dirty="0" smtClean="0"/>
                        <a:t>Mandatory</a:t>
                      </a:r>
                      <a:r>
                        <a:rPr lang="en-US" sz="1100" baseline="0" dirty="0" smtClean="0"/>
                        <a:t> Coordinators</a:t>
                      </a:r>
                      <a:endParaRPr lang="en-US" sz="1100" dirty="0"/>
                    </a:p>
                  </a:txBody>
                  <a:tcPr anchor="ctr"/>
                </a:tc>
                <a:tc>
                  <a:txBody>
                    <a:bodyPr/>
                    <a:lstStyle/>
                    <a:p>
                      <a:pPr algn="ctr"/>
                      <a:r>
                        <a:rPr lang="en-US" sz="1100" dirty="0" smtClean="0"/>
                        <a:t>Collection Respondents</a:t>
                      </a:r>
                      <a:endParaRPr lang="en-US" sz="1100" dirty="0"/>
                    </a:p>
                  </a:txBody>
                  <a:tcPr anchor="ctr"/>
                </a:tc>
                <a:tc>
                  <a:txBody>
                    <a:bodyPr/>
                    <a:lstStyle/>
                    <a:p>
                      <a:pPr algn="ctr"/>
                      <a:r>
                        <a:rPr lang="en-US" sz="1100" dirty="0" smtClean="0"/>
                        <a:t>DoD Internal Information Collections</a:t>
                      </a:r>
                      <a:r>
                        <a:rPr lang="en-US" sz="1100" baseline="0" dirty="0" smtClean="0"/>
                        <a:t> Officer (DoD IICO)</a:t>
                      </a:r>
                      <a:endParaRPr lang="en-US" sz="1100" dirty="0"/>
                    </a:p>
                  </a:txBody>
                  <a:tcPr anchor="ct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Completes</a:t>
                      </a:r>
                      <a:r>
                        <a:rPr lang="en-US" sz="1100" baseline="0" dirty="0" smtClean="0">
                          <a:solidFill>
                            <a:schemeClr val="bg1">
                              <a:lumMod val="65000"/>
                            </a:schemeClr>
                          </a:solidFill>
                        </a:rPr>
                        <a:t> cost summary and drafts DD Form 2936</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mandatory coordinators; adjudicates comments</a:t>
                      </a:r>
                      <a:endParaRPr lang="en-US" sz="1100" dirty="0">
                        <a:solidFill>
                          <a:schemeClr val="bg1">
                            <a:lumMod val="65000"/>
                          </a:schemeClr>
                        </a:solidFill>
                      </a:endParaRPr>
                    </a:p>
                  </a:txBody>
                  <a:tcPr anchor="ctr"/>
                </a:tc>
                <a:tc>
                  <a:txBody>
                    <a:bodyPr/>
                    <a:lstStyle/>
                    <a:p>
                      <a:pPr algn="ctr"/>
                      <a:endParaRPr lang="en-US" sz="1100">
                        <a:solidFill>
                          <a:schemeClr val="bg1">
                            <a:lumMod val="65000"/>
                          </a:schemeClr>
                        </a:solidFill>
                      </a:endParaRPr>
                    </a:p>
                  </a:txBody>
                  <a:tcPr anchor="ctr"/>
                </a:tc>
                <a:tc>
                  <a:txBody>
                    <a:bodyPr/>
                    <a:lstStyle/>
                    <a:p>
                      <a:pPr algn="ctr"/>
                      <a:r>
                        <a:rPr lang="en-US" sz="1100" dirty="0" smtClean="0">
                          <a:solidFill>
                            <a:schemeClr val="bg1">
                              <a:lumMod val="65000"/>
                            </a:schemeClr>
                          </a:solidFill>
                        </a:rPr>
                        <a:t>Review and provide</a:t>
                      </a:r>
                      <a:r>
                        <a:rPr lang="en-US" sz="1100" baseline="0" dirty="0" smtClean="0">
                          <a:solidFill>
                            <a:schemeClr val="bg1">
                              <a:lumMod val="65000"/>
                            </a:schemeClr>
                          </a:solidFill>
                        </a:rPr>
                        <a:t> coordination</a:t>
                      </a:r>
                      <a:endParaRPr lang="en-US" sz="1100" dirty="0">
                        <a:solidFill>
                          <a:schemeClr val="bg1">
                            <a:lumMod val="65000"/>
                          </a:schemeClr>
                        </a:solidFill>
                      </a:endParaRPr>
                    </a:p>
                  </a:txBody>
                  <a:tcPr anchor="ctr"/>
                </a:tc>
                <a:tc>
                  <a:txBody>
                    <a:bodyPr/>
                    <a:lstStyle/>
                    <a:p>
                      <a:pPr algn="ct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their SES and to respondents; adjudicates comments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dirty="0" smtClean="0">
                          <a:solidFill>
                            <a:schemeClr val="bg1">
                              <a:lumMod val="65000"/>
                            </a:schemeClr>
                          </a:solidFill>
                        </a:rPr>
                        <a:t>Provides</a:t>
                      </a:r>
                      <a:r>
                        <a:rPr lang="en-US" sz="1100" baseline="0" dirty="0" smtClean="0">
                          <a:solidFill>
                            <a:schemeClr val="bg1">
                              <a:lumMod val="65000"/>
                            </a:schemeClr>
                          </a:solidFill>
                        </a:rPr>
                        <a:t> coordination and SES signature</a:t>
                      </a: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endParaRPr lang="en-US" sz="1100" dirty="0"/>
                    </a:p>
                  </a:txBody>
                  <a:tcPr anchor="ctr"/>
                </a:tc>
                <a:tc>
                  <a:txBody>
                    <a:bodyPr/>
                    <a:lstStyle/>
                    <a:p>
                      <a:pPr algn="ctr"/>
                      <a:r>
                        <a:rPr lang="en-US" sz="1100" dirty="0" smtClean="0"/>
                        <a:t>Reviews</a:t>
                      </a:r>
                      <a:r>
                        <a:rPr lang="en-US" sz="1100" baseline="0" dirty="0" smtClean="0"/>
                        <a:t> and submits to DoD IICO</a:t>
                      </a: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r>
                        <a:rPr lang="en-US" sz="1100" dirty="0" smtClean="0"/>
                        <a:t>Reviews</a:t>
                      </a:r>
                      <a:r>
                        <a:rPr lang="en-US" sz="1100" baseline="0" dirty="0" smtClean="0"/>
                        <a:t>, approves and assigns RCS</a:t>
                      </a:r>
                      <a:endParaRPr lang="en-US" sz="1100" dirty="0"/>
                    </a:p>
                  </a:txBody>
                  <a:tcPr anchor="ctr"/>
                </a:tc>
              </a:tr>
            </a:tbl>
          </a:graphicData>
        </a:graphic>
      </p:graphicFrame>
      <p:grpSp>
        <p:nvGrpSpPr>
          <p:cNvPr id="26" name="Group 25"/>
          <p:cNvGrpSpPr/>
          <p:nvPr/>
        </p:nvGrpSpPr>
        <p:grpSpPr>
          <a:xfrm>
            <a:off x="1295400" y="5552355"/>
            <a:ext cx="725708" cy="939086"/>
            <a:chOff x="345729" y="1263990"/>
            <a:chExt cx="725708" cy="939086"/>
          </a:xfrm>
        </p:grpSpPr>
        <p:pic>
          <p:nvPicPr>
            <p:cNvPr id="27"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345729" y="1263990"/>
              <a:ext cx="725708" cy="939086"/>
            </a:xfrm>
            <a:prstGeom prst="rect">
              <a:avLst/>
            </a:prstGeom>
            <a:solidFill>
              <a:schemeClr val="bg1">
                <a:alpha val="36000"/>
              </a:schemeClr>
            </a:solidFill>
            <a:ln>
              <a:solidFill>
                <a:schemeClr val="bg1">
                  <a:lumMod val="85000"/>
                </a:schemeClr>
              </a:solidFill>
            </a:ln>
            <a:extLst/>
          </p:spPr>
        </p:pic>
        <p:sp>
          <p:nvSpPr>
            <p:cNvPr id="35" name="TextBox 34"/>
            <p:cNvSpPr txBox="1"/>
            <p:nvPr/>
          </p:nvSpPr>
          <p:spPr>
            <a:xfrm>
              <a:off x="354291" y="1500468"/>
              <a:ext cx="708583" cy="461665"/>
            </a:xfrm>
            <a:prstGeom prst="rect">
              <a:avLst/>
            </a:prstGeom>
            <a:noFill/>
          </p:spPr>
          <p:txBody>
            <a:bodyPr wrap="square" rtlCol="0">
              <a:spAutoFit/>
            </a:bodyPr>
            <a:lstStyle/>
            <a:p>
              <a:pPr algn="ctr"/>
              <a:r>
                <a:rPr lang="en-US" sz="1200" b="1" dirty="0" smtClean="0">
                  <a:solidFill>
                    <a:srgbClr val="333333"/>
                  </a:solidFill>
                </a:rPr>
                <a:t>Final 2936</a:t>
              </a:r>
              <a:endParaRPr lang="en-US" sz="1200" b="1" dirty="0">
                <a:solidFill>
                  <a:srgbClr val="333333"/>
                </a:solidFill>
              </a:endParaRPr>
            </a:p>
          </p:txBody>
        </p:sp>
      </p:grpSp>
      <p:grpSp>
        <p:nvGrpSpPr>
          <p:cNvPr id="36" name="Group 35"/>
          <p:cNvGrpSpPr/>
          <p:nvPr/>
        </p:nvGrpSpPr>
        <p:grpSpPr>
          <a:xfrm>
            <a:off x="1235208" y="5690314"/>
            <a:ext cx="1126992" cy="939086"/>
            <a:chOff x="-172893" y="2551878"/>
            <a:chExt cx="1126992" cy="939086"/>
          </a:xfrm>
        </p:grpSpPr>
        <p:pic>
          <p:nvPicPr>
            <p:cNvPr id="37"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4267" y="2551878"/>
              <a:ext cx="725708" cy="939086"/>
            </a:xfrm>
            <a:prstGeom prst="rect">
              <a:avLst/>
            </a:prstGeom>
            <a:solidFill>
              <a:schemeClr val="bg1">
                <a:alpha val="36000"/>
              </a:schemeClr>
            </a:solidFill>
            <a:ln>
              <a:solidFill>
                <a:schemeClr val="bg1">
                  <a:lumMod val="85000"/>
                </a:schemeClr>
              </a:solidFill>
            </a:ln>
            <a:extLst/>
          </p:spPr>
        </p:pic>
        <p:sp>
          <p:nvSpPr>
            <p:cNvPr id="38" name="TextBox 37"/>
            <p:cNvSpPr txBox="1"/>
            <p:nvPr/>
          </p:nvSpPr>
          <p:spPr>
            <a:xfrm>
              <a:off x="-172893" y="2788356"/>
              <a:ext cx="1126992" cy="461665"/>
            </a:xfrm>
            <a:prstGeom prst="rect">
              <a:avLst/>
            </a:prstGeom>
            <a:noFill/>
          </p:spPr>
          <p:txBody>
            <a:bodyPr wrap="square" rtlCol="0">
              <a:spAutoFit/>
            </a:bodyPr>
            <a:lstStyle/>
            <a:p>
              <a:pPr algn="ctr"/>
              <a:r>
                <a:rPr lang="en-US" sz="1200" b="1" dirty="0" smtClean="0"/>
                <a:t>Cost</a:t>
              </a:r>
            </a:p>
            <a:p>
              <a:pPr algn="ctr"/>
              <a:r>
                <a:rPr lang="en-US" sz="1200" b="1" dirty="0" smtClean="0"/>
                <a:t>Summary</a:t>
              </a:r>
            </a:p>
          </p:txBody>
        </p:sp>
      </p:grpSp>
      <p:pic>
        <p:nvPicPr>
          <p:cNvPr id="39"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1435850" y="5756716"/>
            <a:ext cx="725708" cy="939086"/>
          </a:xfrm>
          <a:prstGeom prst="rect">
            <a:avLst/>
          </a:prstGeom>
          <a:solidFill>
            <a:schemeClr val="bg1">
              <a:alpha val="36000"/>
            </a:schemeClr>
          </a:solidFill>
          <a:ln>
            <a:solidFill>
              <a:schemeClr val="bg1">
                <a:lumMod val="85000"/>
              </a:schemeClr>
            </a:solidFill>
          </a:ln>
          <a:extLst/>
        </p:spPr>
      </p:pic>
      <p:sp>
        <p:nvSpPr>
          <p:cNvPr id="40" name="TextBox 39"/>
          <p:cNvSpPr txBox="1"/>
          <p:nvPr/>
        </p:nvSpPr>
        <p:spPr>
          <a:xfrm>
            <a:off x="1235208" y="5826252"/>
            <a:ext cx="1126992" cy="830997"/>
          </a:xfrm>
          <a:prstGeom prst="rect">
            <a:avLst/>
          </a:prstGeom>
          <a:noFill/>
        </p:spPr>
        <p:txBody>
          <a:bodyPr wrap="square" rtlCol="0">
            <a:spAutoFit/>
          </a:bodyPr>
          <a:lstStyle/>
          <a:p>
            <a:pPr algn="ctr"/>
            <a:r>
              <a:rPr lang="en-US" sz="1200" b="1" dirty="0" smtClean="0"/>
              <a:t>Instrument</a:t>
            </a:r>
          </a:p>
          <a:p>
            <a:pPr algn="ctr"/>
            <a:r>
              <a:rPr lang="en-US" sz="1200" b="1" dirty="0" smtClean="0"/>
              <a:t>and Supporting</a:t>
            </a:r>
          </a:p>
          <a:p>
            <a:pPr algn="ctr"/>
            <a:r>
              <a:rPr lang="en-US" sz="1200" b="1" dirty="0" smtClean="0"/>
              <a:t>Statement</a:t>
            </a:r>
            <a:endParaRPr lang="en-US" sz="1200" b="1" dirty="0"/>
          </a:p>
        </p:txBody>
      </p:sp>
      <p:grpSp>
        <p:nvGrpSpPr>
          <p:cNvPr id="41" name="Group 40"/>
          <p:cNvGrpSpPr/>
          <p:nvPr/>
        </p:nvGrpSpPr>
        <p:grpSpPr>
          <a:xfrm>
            <a:off x="1219200" y="5766514"/>
            <a:ext cx="1279392" cy="939086"/>
            <a:chOff x="36995" y="82924"/>
            <a:chExt cx="1279392" cy="939086"/>
          </a:xfrm>
        </p:grpSpPr>
        <p:pic>
          <p:nvPicPr>
            <p:cNvPr id="42"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280734" y="82924"/>
              <a:ext cx="725708" cy="939086"/>
            </a:xfrm>
            <a:prstGeom prst="rect">
              <a:avLst/>
            </a:prstGeom>
            <a:solidFill>
              <a:schemeClr val="bg1">
                <a:alpha val="36000"/>
              </a:schemeClr>
            </a:solidFill>
            <a:ln>
              <a:solidFill>
                <a:schemeClr val="bg1">
                  <a:lumMod val="85000"/>
                </a:schemeClr>
              </a:solidFill>
            </a:ln>
            <a:extLst/>
          </p:spPr>
        </p:pic>
        <p:sp>
          <p:nvSpPr>
            <p:cNvPr id="43" name="TextBox 42"/>
            <p:cNvSpPr txBox="1"/>
            <p:nvPr/>
          </p:nvSpPr>
          <p:spPr>
            <a:xfrm>
              <a:off x="36995" y="390422"/>
              <a:ext cx="1279392" cy="461665"/>
            </a:xfrm>
            <a:prstGeom prst="rect">
              <a:avLst/>
            </a:prstGeom>
            <a:noFill/>
          </p:spPr>
          <p:txBody>
            <a:bodyPr wrap="square" rtlCol="0">
              <a:spAutoFit/>
            </a:bodyPr>
            <a:lstStyle/>
            <a:p>
              <a:pPr algn="ctr"/>
              <a:r>
                <a:rPr lang="en-US" sz="1200" b="1" dirty="0" smtClean="0"/>
                <a:t>Copies of All Coordination</a:t>
              </a:r>
              <a:endParaRPr lang="en-US" sz="1200" b="1" dirty="0"/>
            </a:p>
          </p:txBody>
        </p:sp>
      </p:grpSp>
      <p:grpSp>
        <p:nvGrpSpPr>
          <p:cNvPr id="44" name="Group 43"/>
          <p:cNvGrpSpPr/>
          <p:nvPr/>
        </p:nvGrpSpPr>
        <p:grpSpPr>
          <a:xfrm>
            <a:off x="1371600" y="5661067"/>
            <a:ext cx="1126992" cy="939086"/>
            <a:chOff x="4700808" y="4602093"/>
            <a:chExt cx="1126992" cy="939086"/>
          </a:xfrm>
        </p:grpSpPr>
        <p:pic>
          <p:nvPicPr>
            <p:cNvPr id="45"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4901450" y="4602093"/>
              <a:ext cx="725708" cy="939086"/>
            </a:xfrm>
            <a:prstGeom prst="rect">
              <a:avLst/>
            </a:prstGeom>
            <a:solidFill>
              <a:schemeClr val="bg1">
                <a:alpha val="36000"/>
              </a:schemeClr>
            </a:solidFill>
            <a:ln>
              <a:solidFill>
                <a:schemeClr val="bg1">
                  <a:lumMod val="85000"/>
                </a:schemeClr>
              </a:solidFill>
            </a:ln>
            <a:extLst/>
          </p:spPr>
        </p:pic>
        <p:sp>
          <p:nvSpPr>
            <p:cNvPr id="46" name="TextBox 45"/>
            <p:cNvSpPr txBox="1"/>
            <p:nvPr/>
          </p:nvSpPr>
          <p:spPr>
            <a:xfrm>
              <a:off x="4700808" y="4763869"/>
              <a:ext cx="1126992" cy="646331"/>
            </a:xfrm>
            <a:prstGeom prst="rect">
              <a:avLst/>
            </a:prstGeom>
            <a:noFill/>
          </p:spPr>
          <p:txBody>
            <a:bodyPr wrap="square" rtlCol="0">
              <a:spAutoFit/>
            </a:bodyPr>
            <a:lstStyle/>
            <a:p>
              <a:pPr algn="ctr"/>
              <a:r>
                <a:rPr lang="en-US" sz="1200" b="1" dirty="0" smtClean="0">
                  <a:solidFill>
                    <a:srgbClr val="FF0000"/>
                  </a:solidFill>
                </a:rPr>
                <a:t>DD Form 2936 Action Package</a:t>
              </a:r>
              <a:endParaRPr lang="en-US" sz="1200" b="1" dirty="0">
                <a:solidFill>
                  <a:srgbClr val="FF0000"/>
                </a:solidFill>
              </a:endParaRPr>
            </a:p>
          </p:txBody>
        </p:sp>
      </p:grpSp>
      <p:graphicFrame>
        <p:nvGraphicFramePr>
          <p:cNvPr id="48" name="Table 47"/>
          <p:cNvGraphicFramePr>
            <a:graphicFrameLocks noGrp="1"/>
          </p:cNvGraphicFramePr>
          <p:nvPr>
            <p:extLst>
              <p:ext uri="{D42A27DB-BD31-4B8C-83A1-F6EECF244321}">
                <p14:modId xmlns:p14="http://schemas.microsoft.com/office/powerpoint/2010/main" val="786826924"/>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tc>
                <a:tc>
                  <a:txBody>
                    <a:bodyPr/>
                    <a:lstStyle/>
                    <a:p>
                      <a:pPr algn="ctr"/>
                      <a:r>
                        <a:rPr lang="en-US" sz="1100" dirty="0" smtClean="0"/>
                        <a:t>Mandatory</a:t>
                      </a:r>
                      <a:r>
                        <a:rPr lang="en-US" sz="1100" baseline="0" dirty="0" smtClean="0"/>
                        <a:t> Coordinators</a:t>
                      </a:r>
                      <a:endParaRPr lang="en-US" sz="1100" dirty="0"/>
                    </a:p>
                  </a:txBody>
                  <a:tcPr anchor="ctr"/>
                </a:tc>
                <a:tc>
                  <a:txBody>
                    <a:bodyPr/>
                    <a:lstStyle/>
                    <a:p>
                      <a:pPr algn="ctr"/>
                      <a:r>
                        <a:rPr lang="en-US" sz="1100" dirty="0" smtClean="0"/>
                        <a:t>Collection Respondents</a:t>
                      </a:r>
                      <a:endParaRPr lang="en-US" sz="1100" dirty="0"/>
                    </a:p>
                  </a:txBody>
                  <a:tcPr anchor="ctr"/>
                </a:tc>
                <a:tc>
                  <a:txBody>
                    <a:bodyPr/>
                    <a:lstStyle/>
                    <a:p>
                      <a:pPr algn="ctr"/>
                      <a:r>
                        <a:rPr lang="en-US" sz="1100" dirty="0" smtClean="0"/>
                        <a:t>DoD Internal Information Collections</a:t>
                      </a:r>
                      <a:r>
                        <a:rPr lang="en-US" sz="1100" baseline="0" dirty="0" smtClean="0"/>
                        <a:t> Officer (DoD IICO)</a:t>
                      </a:r>
                      <a:endParaRPr lang="en-US" sz="1100" dirty="0"/>
                    </a:p>
                  </a:txBody>
                  <a:tcPr anchor="ct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Completes cost summary and drafts DD Form 2936</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mandatory coordinators; adjudicates comments</a:t>
                      </a:r>
                      <a:endParaRPr lang="en-US" sz="1100" dirty="0">
                        <a:solidFill>
                          <a:schemeClr val="bg1">
                            <a:lumMod val="65000"/>
                          </a:schemeClr>
                        </a:solidFill>
                      </a:endParaRPr>
                    </a:p>
                  </a:txBody>
                  <a:tcPr anchor="ctr"/>
                </a:tc>
                <a:tc>
                  <a:txBody>
                    <a:bodyPr/>
                    <a:lstStyle/>
                    <a:p>
                      <a:pPr algn="ctr"/>
                      <a:endParaRPr lang="en-US" sz="1100">
                        <a:solidFill>
                          <a:schemeClr val="bg1">
                            <a:lumMod val="65000"/>
                          </a:schemeClr>
                        </a:solidFill>
                      </a:endParaRPr>
                    </a:p>
                  </a:txBody>
                  <a:tcPr anchor="ctr"/>
                </a:tc>
                <a:tc>
                  <a:txBody>
                    <a:bodyPr/>
                    <a:lstStyle/>
                    <a:p>
                      <a:pPr algn="ctr"/>
                      <a:r>
                        <a:rPr lang="en-US" sz="1100" dirty="0" smtClean="0">
                          <a:solidFill>
                            <a:schemeClr val="bg1">
                              <a:lumMod val="65000"/>
                            </a:schemeClr>
                          </a:solidFill>
                        </a:rPr>
                        <a:t>Review and provide</a:t>
                      </a:r>
                      <a:r>
                        <a:rPr lang="en-US" sz="1100" baseline="0" dirty="0" smtClean="0">
                          <a:solidFill>
                            <a:schemeClr val="bg1">
                              <a:lumMod val="65000"/>
                            </a:schemeClr>
                          </a:solidFill>
                        </a:rPr>
                        <a:t> coordination</a:t>
                      </a:r>
                      <a:endParaRPr lang="en-US" sz="1100" dirty="0">
                        <a:solidFill>
                          <a:schemeClr val="bg1">
                            <a:lumMod val="65000"/>
                          </a:schemeClr>
                        </a:solidFill>
                      </a:endParaRPr>
                    </a:p>
                  </a:txBody>
                  <a:tcPr anchor="ctr"/>
                </a:tc>
                <a:tc>
                  <a:txBody>
                    <a:bodyPr/>
                    <a:lstStyle/>
                    <a:p>
                      <a:pPr algn="ct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their SES and to respondents; adjudicates comments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dirty="0" smtClean="0">
                          <a:solidFill>
                            <a:schemeClr val="bg1">
                              <a:lumMod val="65000"/>
                            </a:schemeClr>
                          </a:solidFill>
                        </a:rPr>
                        <a:t>Provides</a:t>
                      </a:r>
                      <a:r>
                        <a:rPr lang="en-US" sz="1100" baseline="0" dirty="0" smtClean="0">
                          <a:solidFill>
                            <a:schemeClr val="bg1">
                              <a:lumMod val="65000"/>
                            </a:schemeClr>
                          </a:solidFill>
                        </a:rPr>
                        <a:t> coordination and SES signature</a:t>
                      </a: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dirty="0" smtClean="0"/>
                        <a:t>Submits action package to IMCO</a:t>
                      </a:r>
                      <a:endParaRPr lang="en-US" sz="1100" dirty="0"/>
                    </a:p>
                  </a:txBody>
                  <a:tcPr anchor="ctr"/>
                </a:tc>
                <a:tc>
                  <a:txBody>
                    <a:bodyPr/>
                    <a:lstStyle/>
                    <a:p>
                      <a:pPr algn="ctr"/>
                      <a:r>
                        <a:rPr lang="en-US" sz="1100" dirty="0" smtClean="0"/>
                        <a:t>Reviews</a:t>
                      </a:r>
                      <a:r>
                        <a:rPr lang="en-US" sz="1100" baseline="0" dirty="0" smtClean="0"/>
                        <a:t> and submits to DoD IICO</a:t>
                      </a: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dirty="0" smtClean="0"/>
                        <a:t>Reviews</a:t>
                      </a:r>
                      <a:r>
                        <a:rPr lang="en-US" sz="1100" baseline="0" dirty="0" smtClean="0"/>
                        <a:t>, approves and assigns RCS</a:t>
                      </a:r>
                      <a:endParaRPr lang="en-US" sz="1100" dirty="0"/>
                    </a:p>
                  </a:txBody>
                  <a:tcPr anchor="ctr"/>
                </a:tc>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3122957796"/>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tc>
                <a:tc>
                  <a:txBody>
                    <a:bodyPr/>
                    <a:lstStyle/>
                    <a:p>
                      <a:pPr algn="ctr"/>
                      <a:r>
                        <a:rPr lang="en-US" sz="1100" dirty="0" smtClean="0"/>
                        <a:t>Mandatory</a:t>
                      </a:r>
                      <a:r>
                        <a:rPr lang="en-US" sz="1100" baseline="0" dirty="0" smtClean="0"/>
                        <a:t> Coordinators</a:t>
                      </a:r>
                      <a:endParaRPr lang="en-US" sz="1100" dirty="0"/>
                    </a:p>
                  </a:txBody>
                  <a:tcPr anchor="ctr"/>
                </a:tc>
                <a:tc>
                  <a:txBody>
                    <a:bodyPr/>
                    <a:lstStyle/>
                    <a:p>
                      <a:pPr algn="ctr"/>
                      <a:r>
                        <a:rPr lang="en-US" sz="1100" dirty="0" smtClean="0"/>
                        <a:t>Collection Respondents</a:t>
                      </a:r>
                      <a:endParaRPr lang="en-US" sz="1100" dirty="0"/>
                    </a:p>
                  </a:txBody>
                  <a:tcPr anchor="ctr"/>
                </a:tc>
                <a:tc>
                  <a:txBody>
                    <a:bodyPr/>
                    <a:lstStyle/>
                    <a:p>
                      <a:pPr algn="ctr"/>
                      <a:r>
                        <a:rPr lang="en-US" sz="1100" dirty="0" smtClean="0"/>
                        <a:t>DoD Internal Information Collections</a:t>
                      </a:r>
                      <a:r>
                        <a:rPr lang="en-US" sz="1100" baseline="0" dirty="0" smtClean="0"/>
                        <a:t> Officer (DoD IICO)</a:t>
                      </a:r>
                      <a:endParaRPr lang="en-US" sz="1100" dirty="0"/>
                    </a:p>
                  </a:txBody>
                  <a:tcPr anchor="ct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Completes cost summary and drafts DD Form 2936</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mandatory coordinators; adjudicates comments</a:t>
                      </a:r>
                      <a:endParaRPr lang="en-US" sz="1100" dirty="0">
                        <a:solidFill>
                          <a:schemeClr val="bg1">
                            <a:lumMod val="65000"/>
                          </a:schemeClr>
                        </a:solidFill>
                      </a:endParaRPr>
                    </a:p>
                  </a:txBody>
                  <a:tcPr anchor="ctr"/>
                </a:tc>
                <a:tc>
                  <a:txBody>
                    <a:bodyPr/>
                    <a:lstStyle/>
                    <a:p>
                      <a:pPr algn="ctr"/>
                      <a:endParaRPr lang="en-US" sz="1100">
                        <a:solidFill>
                          <a:schemeClr val="bg1">
                            <a:lumMod val="65000"/>
                          </a:schemeClr>
                        </a:solidFill>
                      </a:endParaRPr>
                    </a:p>
                  </a:txBody>
                  <a:tcPr anchor="ctr"/>
                </a:tc>
                <a:tc>
                  <a:txBody>
                    <a:bodyPr/>
                    <a:lstStyle/>
                    <a:p>
                      <a:pPr algn="ctr"/>
                      <a:r>
                        <a:rPr lang="en-US" sz="1100" dirty="0" smtClean="0">
                          <a:solidFill>
                            <a:schemeClr val="bg1">
                              <a:lumMod val="65000"/>
                            </a:schemeClr>
                          </a:solidFill>
                        </a:rPr>
                        <a:t>Review and provide</a:t>
                      </a:r>
                      <a:r>
                        <a:rPr lang="en-US" sz="1100" baseline="0" dirty="0" smtClean="0">
                          <a:solidFill>
                            <a:schemeClr val="bg1">
                              <a:lumMod val="65000"/>
                            </a:schemeClr>
                          </a:solidFill>
                        </a:rPr>
                        <a:t> coordination</a:t>
                      </a:r>
                      <a:endParaRPr lang="en-US" sz="1100" dirty="0">
                        <a:solidFill>
                          <a:schemeClr val="bg1">
                            <a:lumMod val="65000"/>
                          </a:schemeClr>
                        </a:solidFill>
                      </a:endParaRPr>
                    </a:p>
                  </a:txBody>
                  <a:tcPr anchor="ctr"/>
                </a:tc>
                <a:tc>
                  <a:txBody>
                    <a:bodyPr/>
                    <a:lstStyle/>
                    <a:p>
                      <a:pPr algn="ct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their SES and to respondents; adjudicates comments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dirty="0" smtClean="0">
                          <a:solidFill>
                            <a:schemeClr val="bg1">
                              <a:lumMod val="65000"/>
                            </a:schemeClr>
                          </a:solidFill>
                        </a:rPr>
                        <a:t>Provides</a:t>
                      </a:r>
                      <a:r>
                        <a:rPr lang="en-US" sz="1100" baseline="0" dirty="0" smtClean="0">
                          <a:solidFill>
                            <a:schemeClr val="bg1">
                              <a:lumMod val="65000"/>
                            </a:schemeClr>
                          </a:solidFill>
                        </a:rPr>
                        <a:t> coordination and SES signature</a:t>
                      </a:r>
                      <a:endParaRPr lang="en-US" sz="1100" dirty="0">
                        <a:solidFill>
                          <a:schemeClr val="bg1">
                            <a:lumMod val="65000"/>
                          </a:schemeClr>
                        </a:solidFill>
                      </a:endParaRPr>
                    </a:p>
                  </a:txBody>
                  <a:tcPr anchor="ctr"/>
                </a:tc>
                <a:tc>
                  <a:txBody>
                    <a:bodyPr/>
                    <a:lstStyle/>
                    <a:p>
                      <a:pPr algn="ctr"/>
                      <a:endParaRPr lang="en-US" sz="1100"/>
                    </a:p>
                  </a:txBody>
                  <a:tcPr anchor="ctr"/>
                </a:tc>
              </a:tr>
              <a:tr h="1097280">
                <a:tc>
                  <a:txBody>
                    <a:bodyPr/>
                    <a:lstStyle/>
                    <a:p>
                      <a:pPr algn="ctr"/>
                      <a:r>
                        <a:rPr lang="en-US" sz="1100" dirty="0" smtClean="0"/>
                        <a:t>Submits action package to IMCO</a:t>
                      </a: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r>
                        <a:rPr lang="en-US" sz="1100" dirty="0" smtClean="0"/>
                        <a:t>Reviews</a:t>
                      </a:r>
                      <a:r>
                        <a:rPr lang="en-US" sz="1100" baseline="0" dirty="0" smtClean="0"/>
                        <a:t>, approves and assigns RCS</a:t>
                      </a:r>
                      <a:endParaRPr lang="en-US" sz="1100" dirty="0"/>
                    </a:p>
                  </a:txBody>
                  <a:tcPr anchor="ctr"/>
                </a:tc>
              </a:tr>
            </a:tbl>
          </a:graphicData>
        </a:graphic>
      </p:graphicFrame>
      <p:grpSp>
        <p:nvGrpSpPr>
          <p:cNvPr id="49" name="Group 48"/>
          <p:cNvGrpSpPr/>
          <p:nvPr/>
        </p:nvGrpSpPr>
        <p:grpSpPr>
          <a:xfrm>
            <a:off x="1371600" y="5661067"/>
            <a:ext cx="1126992" cy="939086"/>
            <a:chOff x="4700808" y="4602093"/>
            <a:chExt cx="1126992" cy="939086"/>
          </a:xfrm>
        </p:grpSpPr>
        <p:pic>
          <p:nvPicPr>
            <p:cNvPr id="50"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4901450" y="4602093"/>
              <a:ext cx="725708" cy="939086"/>
            </a:xfrm>
            <a:prstGeom prst="rect">
              <a:avLst/>
            </a:prstGeom>
            <a:solidFill>
              <a:schemeClr val="bg1">
                <a:alpha val="36000"/>
              </a:schemeClr>
            </a:solidFill>
            <a:ln>
              <a:solidFill>
                <a:schemeClr val="bg1">
                  <a:lumMod val="85000"/>
                </a:schemeClr>
              </a:solidFill>
            </a:ln>
            <a:extLst/>
          </p:spPr>
        </p:pic>
        <p:sp>
          <p:nvSpPr>
            <p:cNvPr id="51" name="TextBox 50"/>
            <p:cNvSpPr txBox="1"/>
            <p:nvPr/>
          </p:nvSpPr>
          <p:spPr>
            <a:xfrm>
              <a:off x="4700808" y="4763869"/>
              <a:ext cx="1126992" cy="646331"/>
            </a:xfrm>
            <a:prstGeom prst="rect">
              <a:avLst/>
            </a:prstGeom>
            <a:noFill/>
          </p:spPr>
          <p:txBody>
            <a:bodyPr wrap="square" rtlCol="0">
              <a:spAutoFit/>
            </a:bodyPr>
            <a:lstStyle/>
            <a:p>
              <a:pPr algn="ctr"/>
              <a:r>
                <a:rPr lang="en-US" sz="1200" b="1" dirty="0" smtClean="0">
                  <a:solidFill>
                    <a:srgbClr val="FF0000"/>
                  </a:solidFill>
                </a:rPr>
                <a:t>DD Form 2936 Action Package</a:t>
              </a:r>
              <a:endParaRPr lang="en-US" sz="1200" b="1" dirty="0">
                <a:solidFill>
                  <a:srgbClr val="FF0000"/>
                </a:solidFill>
              </a:endParaRPr>
            </a:p>
          </p:txBody>
        </p:sp>
      </p:grpSp>
      <p:sp>
        <p:nvSpPr>
          <p:cNvPr id="23" name="TextBox 22"/>
          <p:cNvSpPr txBox="1"/>
          <p:nvPr/>
        </p:nvSpPr>
        <p:spPr>
          <a:xfrm>
            <a:off x="762000" y="1720840"/>
            <a:ext cx="7620000" cy="341632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b="1" dirty="0" smtClean="0"/>
          </a:p>
          <a:p>
            <a:pPr algn="ctr"/>
            <a:r>
              <a:rPr lang="en-US" b="1" dirty="0" smtClean="0"/>
              <a:t>Step </a:t>
            </a:r>
            <a:r>
              <a:rPr lang="en-US" b="1" dirty="0"/>
              <a:t>5</a:t>
            </a:r>
          </a:p>
          <a:p>
            <a:pPr algn="ctr"/>
            <a:endParaRPr lang="en-US" dirty="0" smtClean="0"/>
          </a:p>
          <a:p>
            <a:r>
              <a:rPr lang="en-US" dirty="0" smtClean="0"/>
              <a:t>AO submits </a:t>
            </a:r>
            <a:r>
              <a:rPr lang="en-US" dirty="0"/>
              <a:t>DD Form 2936 action package to Component IMCO</a:t>
            </a:r>
          </a:p>
          <a:p>
            <a:pPr algn="ctr"/>
            <a:endParaRPr lang="en-US" dirty="0"/>
          </a:p>
          <a:p>
            <a:pPr algn="ctr"/>
            <a:r>
              <a:rPr lang="en-US" dirty="0" smtClean="0"/>
              <a:t>Component IMCO reviews </a:t>
            </a:r>
            <a:r>
              <a:rPr lang="en-US" dirty="0"/>
              <a:t>action package, signs DD Form 2936 and submits to the DoD </a:t>
            </a:r>
            <a:r>
              <a:rPr lang="en-US" dirty="0" smtClean="0"/>
              <a:t>IICO</a:t>
            </a:r>
          </a:p>
          <a:p>
            <a:pPr algn="ctr"/>
            <a:endParaRPr lang="en-US" dirty="0"/>
          </a:p>
          <a:p>
            <a:pPr algn="ctr"/>
            <a:r>
              <a:rPr lang="en-US" dirty="0" smtClean="0"/>
              <a:t>DoD IICO reviews </a:t>
            </a:r>
            <a:r>
              <a:rPr lang="en-US" dirty="0"/>
              <a:t>DD Form 2936 action package (cost and coordination), approves information collection and assigns an </a:t>
            </a:r>
            <a:r>
              <a:rPr lang="en-US" dirty="0" smtClean="0"/>
              <a:t>RCS</a:t>
            </a:r>
            <a:endParaRPr lang="en-US" dirty="0"/>
          </a:p>
          <a:p>
            <a:pPr algn="ctr"/>
            <a:endParaRPr lang="en-US" dirty="0" smtClean="0"/>
          </a:p>
          <a:p>
            <a:pPr algn="ctr"/>
            <a:endParaRPr lang="en-US" dirty="0"/>
          </a:p>
        </p:txBody>
      </p:sp>
      <p:graphicFrame>
        <p:nvGraphicFramePr>
          <p:cNvPr id="58" name="Table 57"/>
          <p:cNvGraphicFramePr>
            <a:graphicFrameLocks noGrp="1"/>
          </p:cNvGraphicFramePr>
          <p:nvPr>
            <p:extLst>
              <p:ext uri="{D42A27DB-BD31-4B8C-83A1-F6EECF244321}">
                <p14:modId xmlns:p14="http://schemas.microsoft.com/office/powerpoint/2010/main" val="558683612"/>
              </p:ext>
            </p:extLst>
          </p:nvPr>
        </p:nvGraphicFramePr>
        <p:xfrm>
          <a:off x="1371600" y="137160"/>
          <a:ext cx="6400800" cy="6583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80160"/>
                <a:gridCol w="1280160"/>
                <a:gridCol w="1280160"/>
                <a:gridCol w="1280160"/>
                <a:gridCol w="1280160"/>
              </a:tblGrid>
              <a:tr h="1097280">
                <a:tc>
                  <a:txBody>
                    <a:bodyPr/>
                    <a:lstStyle/>
                    <a:p>
                      <a:pPr algn="ctr"/>
                      <a:r>
                        <a:rPr lang="en-US" sz="1100" dirty="0" smtClean="0"/>
                        <a:t>Component Action Officer (AO)</a:t>
                      </a:r>
                      <a:endParaRPr lang="en-US" sz="1100" dirty="0"/>
                    </a:p>
                  </a:txBody>
                  <a:tcPr anchor="ctr">
                    <a:solidFill>
                      <a:srgbClr val="2BA0C5"/>
                    </a:solidFill>
                  </a:tcPr>
                </a:tc>
                <a:tc>
                  <a:txBody>
                    <a:bodyPr/>
                    <a:lstStyle/>
                    <a:p>
                      <a:pPr algn="ctr"/>
                      <a:r>
                        <a:rPr lang="en-US" sz="1100" dirty="0" smtClean="0"/>
                        <a:t>Component Information Management</a:t>
                      </a:r>
                      <a:r>
                        <a:rPr lang="en-US" sz="1100" baseline="0" dirty="0" smtClean="0"/>
                        <a:t> Control Officer (</a:t>
                      </a:r>
                      <a:r>
                        <a:rPr lang="en-US" sz="1100" dirty="0" smtClean="0"/>
                        <a:t>IMCO)</a:t>
                      </a:r>
                      <a:endParaRPr lang="en-US" sz="1100" dirty="0"/>
                    </a:p>
                  </a:txBody>
                  <a:tcPr anchor="ctr">
                    <a:solidFill>
                      <a:srgbClr val="2BA0C5"/>
                    </a:solidFill>
                  </a:tcPr>
                </a:tc>
                <a:tc>
                  <a:txBody>
                    <a:bodyPr/>
                    <a:lstStyle/>
                    <a:p>
                      <a:pPr algn="ctr"/>
                      <a:r>
                        <a:rPr lang="en-US" sz="1100" dirty="0" smtClean="0"/>
                        <a:t>Mandatory</a:t>
                      </a:r>
                      <a:r>
                        <a:rPr lang="en-US" sz="1100" baseline="0" dirty="0" smtClean="0"/>
                        <a:t> Coordinators</a:t>
                      </a:r>
                      <a:endParaRPr lang="en-US" sz="1100" dirty="0"/>
                    </a:p>
                  </a:txBody>
                  <a:tcPr anchor="ctr">
                    <a:solidFill>
                      <a:srgbClr val="2BA0C5"/>
                    </a:solidFill>
                  </a:tcPr>
                </a:tc>
                <a:tc>
                  <a:txBody>
                    <a:bodyPr/>
                    <a:lstStyle/>
                    <a:p>
                      <a:pPr algn="ctr"/>
                      <a:r>
                        <a:rPr lang="en-US" sz="1100" dirty="0" smtClean="0"/>
                        <a:t>Collection Respondents</a:t>
                      </a:r>
                      <a:endParaRPr lang="en-US" sz="1100" dirty="0"/>
                    </a:p>
                  </a:txBody>
                  <a:tcPr anchor="ctr">
                    <a:solidFill>
                      <a:srgbClr val="2BA0C5"/>
                    </a:solidFill>
                  </a:tcPr>
                </a:tc>
                <a:tc>
                  <a:txBody>
                    <a:bodyPr/>
                    <a:lstStyle/>
                    <a:p>
                      <a:pPr algn="ctr"/>
                      <a:r>
                        <a:rPr lang="en-US" sz="1100" dirty="0" smtClean="0"/>
                        <a:t>DoD Internal Information Collections</a:t>
                      </a:r>
                      <a:r>
                        <a:rPr lang="en-US" sz="1100" baseline="0" dirty="0" smtClean="0"/>
                        <a:t> Officer (DoD IICO)</a:t>
                      </a:r>
                      <a:endParaRPr lang="en-US" sz="1100" dirty="0"/>
                    </a:p>
                  </a:txBody>
                  <a:tcPr anchor="ctr">
                    <a:solidFill>
                      <a:srgbClr val="2BA0C5"/>
                    </a:solidFill>
                  </a:tcPr>
                </a:tc>
              </a:tr>
              <a:tr h="1097280">
                <a:tc>
                  <a:txBody>
                    <a:bodyPr/>
                    <a:lstStyle/>
                    <a:p>
                      <a:pPr algn="ctr"/>
                      <a:r>
                        <a:rPr lang="en-US" sz="1100" dirty="0" smtClean="0">
                          <a:solidFill>
                            <a:schemeClr val="bg1">
                              <a:lumMod val="65000"/>
                            </a:schemeClr>
                          </a:solidFill>
                        </a:rPr>
                        <a:t>Contacts IMCO</a:t>
                      </a:r>
                      <a:endParaRPr lang="en-US" sz="1100" dirty="0">
                        <a:solidFill>
                          <a:schemeClr val="bg1">
                            <a:lumMod val="65000"/>
                          </a:schemeClr>
                        </a:solidFill>
                      </a:endParaRPr>
                    </a:p>
                  </a:txBody>
                  <a:tcPr anchor="ctr"/>
                </a:tc>
                <a:tc>
                  <a:txBody>
                    <a:bodyPr/>
                    <a:lstStyle/>
                    <a:p>
                      <a:pPr algn="ctr"/>
                      <a:r>
                        <a:rPr lang="en-US" sz="1100" dirty="0" smtClean="0">
                          <a:solidFill>
                            <a:schemeClr val="bg1">
                              <a:lumMod val="65000"/>
                            </a:schemeClr>
                          </a:solidFill>
                        </a:rPr>
                        <a:t>Ensure</a:t>
                      </a:r>
                      <a:r>
                        <a:rPr lang="en-US" sz="1100" baseline="0" dirty="0" smtClean="0">
                          <a:solidFill>
                            <a:schemeClr val="bg1">
                              <a:lumMod val="65000"/>
                            </a:schemeClr>
                          </a:solidFill>
                        </a:rPr>
                        <a:t>s against duplication and advises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tr>
              <a:tr h="1097280">
                <a:tc>
                  <a:txBody>
                    <a:bodyPr/>
                    <a:lstStyle/>
                    <a:p>
                      <a:pPr algn="ctr"/>
                      <a:r>
                        <a:rPr lang="en-US" sz="1100" dirty="0" smtClean="0">
                          <a:solidFill>
                            <a:schemeClr val="bg1">
                              <a:lumMod val="65000"/>
                            </a:schemeClr>
                          </a:solidFill>
                        </a:rPr>
                        <a:t>Completes cost summary and drafts DD Form 2936</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mandatory coordinators; adjudicates comments</a:t>
                      </a:r>
                      <a:endParaRPr lang="en-US" sz="1100" dirty="0">
                        <a:solidFill>
                          <a:schemeClr val="bg1">
                            <a:lumMod val="65000"/>
                          </a:schemeClr>
                        </a:solidFill>
                      </a:endParaRPr>
                    </a:p>
                  </a:txBody>
                  <a:tcPr anchor="ctr"/>
                </a:tc>
                <a:tc>
                  <a:txBody>
                    <a:bodyPr/>
                    <a:lstStyle/>
                    <a:p>
                      <a:pPr algn="ctr"/>
                      <a:endParaRPr lang="en-US" sz="1100">
                        <a:solidFill>
                          <a:schemeClr val="bg1">
                            <a:lumMod val="65000"/>
                          </a:schemeClr>
                        </a:solidFill>
                      </a:endParaRPr>
                    </a:p>
                  </a:txBody>
                  <a:tcPr anchor="ctr"/>
                </a:tc>
                <a:tc>
                  <a:txBody>
                    <a:bodyPr/>
                    <a:lstStyle/>
                    <a:p>
                      <a:pPr algn="ctr"/>
                      <a:r>
                        <a:rPr lang="en-US" sz="1100" dirty="0" smtClean="0">
                          <a:solidFill>
                            <a:schemeClr val="bg1">
                              <a:lumMod val="65000"/>
                            </a:schemeClr>
                          </a:solidFill>
                        </a:rPr>
                        <a:t>Review and provide</a:t>
                      </a:r>
                      <a:r>
                        <a:rPr lang="en-US" sz="1100" baseline="0" dirty="0" smtClean="0">
                          <a:solidFill>
                            <a:schemeClr val="bg1">
                              <a:lumMod val="65000"/>
                            </a:schemeClr>
                          </a:solidFill>
                        </a:rPr>
                        <a:t> coordination</a:t>
                      </a:r>
                      <a:endParaRPr lang="en-US" sz="1100" dirty="0">
                        <a:solidFill>
                          <a:schemeClr val="bg1">
                            <a:lumMod val="65000"/>
                          </a:schemeClr>
                        </a:solidFill>
                      </a:endParaRPr>
                    </a:p>
                  </a:txBody>
                  <a:tcPr anchor="ctr"/>
                </a:tc>
                <a:tc>
                  <a:txBody>
                    <a:bodyPr/>
                    <a:lstStyle/>
                    <a:p>
                      <a:pPr algn="ctr"/>
                      <a:endParaRPr lang="en-US" sz="1100" dirty="0">
                        <a:solidFill>
                          <a:schemeClr val="bg1">
                            <a:lumMod val="65000"/>
                          </a:schemeClr>
                        </a:solidFill>
                      </a:endParaRPr>
                    </a:p>
                  </a:txBody>
                  <a:tcPr anchor="ctr"/>
                </a:tc>
                <a:tc>
                  <a:txBody>
                    <a:bodyPr/>
                    <a:lstStyle/>
                    <a:p>
                      <a:pPr algn="ctr"/>
                      <a:endParaRPr lang="en-US" sz="1100" dirty="0"/>
                    </a:p>
                  </a:txBody>
                  <a:tcPr anchor="ctr"/>
                </a:tc>
              </a:tr>
              <a:tr h="1097280">
                <a:tc>
                  <a:txBody>
                    <a:bodyPr/>
                    <a:lstStyle/>
                    <a:p>
                      <a:pPr algn="ctr"/>
                      <a:r>
                        <a:rPr lang="en-US" sz="1100" dirty="0" smtClean="0">
                          <a:solidFill>
                            <a:schemeClr val="bg1">
                              <a:lumMod val="65000"/>
                            </a:schemeClr>
                          </a:solidFill>
                        </a:rPr>
                        <a:t>Submits</a:t>
                      </a:r>
                      <a:r>
                        <a:rPr lang="en-US" sz="1100" baseline="0" dirty="0" smtClean="0">
                          <a:solidFill>
                            <a:schemeClr val="bg1">
                              <a:lumMod val="65000"/>
                            </a:schemeClr>
                          </a:solidFill>
                        </a:rPr>
                        <a:t> to their SES and to respondents; adjudicates comments</a:t>
                      </a:r>
                      <a:endParaRPr lang="en-US" sz="1100" dirty="0">
                        <a:solidFill>
                          <a:schemeClr val="bg1">
                            <a:lumMod val="65000"/>
                          </a:schemeClr>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dirty="0" smtClean="0">
                          <a:solidFill>
                            <a:schemeClr val="bg1">
                              <a:lumMod val="65000"/>
                            </a:schemeClr>
                          </a:solidFill>
                        </a:rPr>
                        <a:t>Provides</a:t>
                      </a:r>
                      <a:r>
                        <a:rPr lang="en-US" sz="1100" baseline="0" dirty="0" smtClean="0">
                          <a:solidFill>
                            <a:schemeClr val="bg1">
                              <a:lumMod val="65000"/>
                            </a:schemeClr>
                          </a:solidFill>
                        </a:rPr>
                        <a:t> coordination and SES signature</a:t>
                      </a:r>
                      <a:endParaRPr lang="en-US" sz="1100" dirty="0">
                        <a:solidFill>
                          <a:schemeClr val="bg1">
                            <a:lumMod val="65000"/>
                          </a:schemeClr>
                        </a:solidFill>
                      </a:endParaRPr>
                    </a:p>
                  </a:txBody>
                  <a:tcPr anchor="ctr"/>
                </a:tc>
                <a:tc>
                  <a:txBody>
                    <a:bodyPr/>
                    <a:lstStyle/>
                    <a:p>
                      <a:pPr algn="ctr"/>
                      <a:endParaRPr lang="en-US" sz="1100" dirty="0"/>
                    </a:p>
                  </a:txBody>
                  <a:tcPr anchor="ctr"/>
                </a:tc>
              </a:tr>
              <a:tr h="1097280">
                <a:tc>
                  <a:txBody>
                    <a:bodyPr/>
                    <a:lstStyle/>
                    <a:p>
                      <a:pPr algn="ctr"/>
                      <a:r>
                        <a:rPr lang="en-US" sz="1100" dirty="0" smtClean="0"/>
                        <a:t>Submits action package to IMCO</a:t>
                      </a:r>
                      <a:endParaRPr lang="en-US" sz="1100" dirty="0"/>
                    </a:p>
                  </a:txBody>
                  <a:tcPr anchor="ctr"/>
                </a:tc>
                <a:tc>
                  <a:txBody>
                    <a:bodyPr/>
                    <a:lstStyle/>
                    <a:p>
                      <a:pPr algn="ctr"/>
                      <a:r>
                        <a:rPr lang="en-US" sz="1100" dirty="0" smtClean="0"/>
                        <a:t>Reviews</a:t>
                      </a:r>
                      <a:r>
                        <a:rPr lang="en-US" sz="1100" baseline="0" dirty="0" smtClean="0"/>
                        <a:t> and submits to DoD IICO</a:t>
                      </a: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r>
            </a:tbl>
          </a:graphicData>
        </a:graphic>
      </p:graphicFrame>
      <p:grpSp>
        <p:nvGrpSpPr>
          <p:cNvPr id="52" name="Group 51"/>
          <p:cNvGrpSpPr/>
          <p:nvPr/>
        </p:nvGrpSpPr>
        <p:grpSpPr>
          <a:xfrm>
            <a:off x="2727192" y="5661067"/>
            <a:ext cx="1126992" cy="939086"/>
            <a:chOff x="4700808" y="4602093"/>
            <a:chExt cx="1126992" cy="939086"/>
          </a:xfrm>
        </p:grpSpPr>
        <p:pic>
          <p:nvPicPr>
            <p:cNvPr id="53" name="Picture 2" descr="C:\Users\ellisea\Desktop\106pi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977293">
              <a:off x="4901450" y="4602093"/>
              <a:ext cx="725708" cy="939086"/>
            </a:xfrm>
            <a:prstGeom prst="rect">
              <a:avLst/>
            </a:prstGeom>
            <a:solidFill>
              <a:schemeClr val="bg1">
                <a:alpha val="36000"/>
              </a:schemeClr>
            </a:solidFill>
            <a:ln>
              <a:solidFill>
                <a:schemeClr val="bg1">
                  <a:lumMod val="85000"/>
                </a:schemeClr>
              </a:solidFill>
            </a:ln>
            <a:extLst/>
          </p:spPr>
        </p:pic>
        <p:sp>
          <p:nvSpPr>
            <p:cNvPr id="54" name="TextBox 53"/>
            <p:cNvSpPr txBox="1"/>
            <p:nvPr/>
          </p:nvSpPr>
          <p:spPr>
            <a:xfrm>
              <a:off x="4700808" y="4763869"/>
              <a:ext cx="1126992" cy="646331"/>
            </a:xfrm>
            <a:prstGeom prst="rect">
              <a:avLst/>
            </a:prstGeom>
            <a:noFill/>
          </p:spPr>
          <p:txBody>
            <a:bodyPr wrap="square" rtlCol="0">
              <a:spAutoFit/>
            </a:bodyPr>
            <a:lstStyle/>
            <a:p>
              <a:pPr algn="ctr"/>
              <a:r>
                <a:rPr lang="en-US" sz="1200" b="1" dirty="0" smtClean="0">
                  <a:solidFill>
                    <a:srgbClr val="FF0000"/>
                  </a:solidFill>
                </a:rPr>
                <a:t>DD Form 2936 Action Package</a:t>
              </a:r>
              <a:endParaRPr lang="en-US" sz="1200" b="1" dirty="0">
                <a:solidFill>
                  <a:srgbClr val="FF0000"/>
                </a:solidFill>
              </a:endParaRPr>
            </a:p>
          </p:txBody>
        </p:sp>
      </p:grpSp>
      <p:sp>
        <p:nvSpPr>
          <p:cNvPr id="2" name="Slide Number Placeholder 1"/>
          <p:cNvSpPr>
            <a:spLocks noGrp="1"/>
          </p:cNvSpPr>
          <p:nvPr>
            <p:ph type="sldNum" sz="quarter" idx="12"/>
          </p:nvPr>
        </p:nvSpPr>
        <p:spPr/>
        <p:txBody>
          <a:bodyPr/>
          <a:lstStyle/>
          <a:p>
            <a:fld id="{5C48DB9A-4E50-441E-921F-67392E781FFC}" type="slidenum">
              <a:rPr lang="en-US" smtClean="0"/>
              <a:t>39</a:t>
            </a:fld>
            <a:endParaRPr lang="en-US"/>
          </a:p>
        </p:txBody>
      </p:sp>
    </p:spTree>
    <p:extLst>
      <p:ext uri="{BB962C8B-B14F-4D97-AF65-F5344CB8AC3E}">
        <p14:creationId xmlns:p14="http://schemas.microsoft.com/office/powerpoint/2010/main" val="2784730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9"/>
                                        </p:tgtEl>
                                      </p:cBhvr>
                                    </p:animEffect>
                                    <p:set>
                                      <p:cBhvr>
                                        <p:cTn id="39" dur="1" fill="hold">
                                          <p:stCondLst>
                                            <p:cond delay="499"/>
                                          </p:stCondLst>
                                        </p:cTn>
                                        <p:tgtEl>
                                          <p:spTgt spid="3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0"/>
                                        </p:tgtEl>
                                      </p:cBhvr>
                                    </p:animEffect>
                                    <p:set>
                                      <p:cBhvr>
                                        <p:cTn id="42" dur="1" fill="hold">
                                          <p:stCondLst>
                                            <p:cond delay="499"/>
                                          </p:stCondLst>
                                        </p:cTn>
                                        <p:tgtEl>
                                          <p:spTgt spid="40"/>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6"/>
                                        </p:tgtEl>
                                      </p:cBhvr>
                                    </p:animEffect>
                                    <p:set>
                                      <p:cBhvr>
                                        <p:cTn id="52" dur="1" fill="hold">
                                          <p:stCondLst>
                                            <p:cond delay="499"/>
                                          </p:stCondLst>
                                        </p:cTn>
                                        <p:tgtEl>
                                          <p:spTgt spid="3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40"/>
                                        </p:tgtEl>
                                      </p:cBhvr>
                                    </p:animEffect>
                                    <p:set>
                                      <p:cBhvr>
                                        <p:cTn id="58" dur="1" fill="hold">
                                          <p:stCondLst>
                                            <p:cond delay="499"/>
                                          </p:stCondLst>
                                        </p:cTn>
                                        <p:tgtEl>
                                          <p:spTgt spid="4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41"/>
                                        </p:tgtEl>
                                      </p:cBhvr>
                                    </p:animEffect>
                                    <p:set>
                                      <p:cBhvr>
                                        <p:cTn id="61" dur="1" fill="hold">
                                          <p:stCondLst>
                                            <p:cond delay="499"/>
                                          </p:stCondLst>
                                        </p:cTn>
                                        <p:tgtEl>
                                          <p:spTgt spid="41"/>
                                        </p:tgtEl>
                                        <p:attrNameLst>
                                          <p:attrName>style.visibility</p:attrName>
                                        </p:attrNameLst>
                                      </p:cBhvr>
                                      <p:to>
                                        <p:strVal val="hidden"/>
                                      </p:to>
                                    </p:set>
                                  </p:childTnLst>
                                </p:cTn>
                              </p:par>
                              <p:par>
                                <p:cTn id="62" presetID="1" presetClass="entr" presetSubtype="0" fill="hold" nodeType="withEffect">
                                  <p:stCondLst>
                                    <p:cond delay="250"/>
                                  </p:stCondLst>
                                  <p:childTnLst>
                                    <p:set>
                                      <p:cBhvr>
                                        <p:cTn id="63" dur="1" fill="hold">
                                          <p:stCondLst>
                                            <p:cond delay="0"/>
                                          </p:stCondLst>
                                        </p:cTn>
                                        <p:tgtEl>
                                          <p:spTgt spid="4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0"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par>
                                <p:cTn id="74" presetID="42" presetClass="path" presetSubtype="0" accel="50000" decel="50000" fill="hold" nodeType="withEffect">
                                  <p:stCondLst>
                                    <p:cond delay="0"/>
                                  </p:stCondLst>
                                  <p:childTnLst>
                                    <p:animMotion origin="layout" path="M 4.72222E-6 1.85185E-6 L 0.13836 0.00185 " pathEditMode="relative" rAng="0" ptsTypes="AA">
                                      <p:cBhvr>
                                        <p:cTn id="75" dur="1000" fill="hold"/>
                                        <p:tgtEl>
                                          <p:spTgt spid="49"/>
                                        </p:tgtEl>
                                        <p:attrNameLst>
                                          <p:attrName>ppt_x</p:attrName>
                                          <p:attrName>ppt_y</p:attrName>
                                        </p:attrNameLst>
                                      </p:cBhvr>
                                      <p:rCtr x="6910" y="93"/>
                                    </p:animMotion>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49"/>
                                        </p:tgtEl>
                                      </p:cBhvr>
                                    </p:animEffect>
                                    <p:set>
                                      <p:cBhvr>
                                        <p:cTn id="80" dur="1" fill="hold">
                                          <p:stCondLst>
                                            <p:cond delay="499"/>
                                          </p:stCondLst>
                                        </p:cTn>
                                        <p:tgtEl>
                                          <p:spTgt spid="49"/>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0" presetClass="entr" presetSubtype="0" fill="hold"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par>
                                <p:cTn id="86" presetID="42" presetClass="path" presetSubtype="0" accel="50000" decel="50000" fill="hold" nodeType="withEffect">
                                  <p:stCondLst>
                                    <p:cond delay="0"/>
                                  </p:stCondLst>
                                  <p:childTnLst>
                                    <p:animMotion origin="layout" path="M -0.00156 0.00278 L 0.41354 0.00556 " pathEditMode="relative" rAng="0" ptsTypes="AA">
                                      <p:cBhvr>
                                        <p:cTn id="87" dur="1000" fill="hold"/>
                                        <p:tgtEl>
                                          <p:spTgt spid="52"/>
                                        </p:tgtEl>
                                        <p:attrNameLst>
                                          <p:attrName>ppt_x</p:attrName>
                                          <p:attrName>ppt_y</p:attrName>
                                        </p:attrNameLst>
                                      </p:cBhvr>
                                      <p:rCtr x="20747" y="139"/>
                                    </p:animMotion>
                                  </p:childTnLst>
                                </p:cTn>
                              </p:par>
                              <p:par>
                                <p:cTn id="88" presetID="1" presetClass="entr" presetSubtype="0" fill="hold" nodeType="withEffect">
                                  <p:stCondLst>
                                    <p:cond delay="150"/>
                                  </p:stCondLst>
                                  <p:childTnLst>
                                    <p:set>
                                      <p:cBhvr>
                                        <p:cTn id="8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0" grpId="1"/>
      <p:bldP spid="40" grpId="2"/>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Efforts and </a:t>
            </a:r>
            <a:r>
              <a:rPr lang="en-US" sz="4000" dirty="0" smtClean="0"/>
              <a:t>Responsibilities </a:t>
            </a:r>
            <a:r>
              <a:rPr lang="en-US" sz="4000" dirty="0"/>
              <a:t>of the DoD IIC Program</a:t>
            </a:r>
          </a:p>
        </p:txBody>
      </p:sp>
      <p:sp>
        <p:nvSpPr>
          <p:cNvPr id="3" name="Content Placeholder 2"/>
          <p:cNvSpPr>
            <a:spLocks noGrp="1"/>
          </p:cNvSpPr>
          <p:nvPr>
            <p:ph idx="1"/>
          </p:nvPr>
        </p:nvSpPr>
        <p:spPr>
          <a:xfrm>
            <a:off x="457200" y="1676400"/>
            <a:ext cx="8229600" cy="4992329"/>
          </a:xfrm>
        </p:spPr>
        <p:txBody>
          <a:bodyPr>
            <a:normAutofit lnSpcReduction="10000"/>
          </a:bodyPr>
          <a:lstStyle/>
          <a:p>
            <a:pPr marL="0">
              <a:spcBef>
                <a:spcPts val="0"/>
              </a:spcBef>
              <a:buFont typeface="Wingdings" panose="05000000000000000000" pitchFamily="2" charset="2"/>
              <a:buChar char="q"/>
            </a:pPr>
            <a:r>
              <a:rPr lang="en-US" dirty="0">
                <a:solidFill>
                  <a:schemeClr val="tx1">
                    <a:lumMod val="65000"/>
                    <a:lumOff val="35000"/>
                  </a:schemeClr>
                </a:solidFill>
                <a:latin typeface="Calibri" panose="020F0502020204030204" pitchFamily="34" charset="0"/>
              </a:rPr>
              <a:t>Review all DoD issuances for Congressional, public and DoD IICs to ensure that the appropriate procedures are </a:t>
            </a:r>
            <a:r>
              <a:rPr lang="en-US" dirty="0" smtClean="0">
                <a:solidFill>
                  <a:schemeClr val="tx1">
                    <a:lumMod val="65000"/>
                    <a:lumOff val="35000"/>
                  </a:schemeClr>
                </a:solidFill>
                <a:latin typeface="Calibri" panose="020F0502020204030204" pitchFamily="34" charset="0"/>
              </a:rPr>
              <a:t>followed</a:t>
            </a:r>
          </a:p>
          <a:p>
            <a:pPr marL="0" indent="0">
              <a:spcBef>
                <a:spcPts val="0"/>
              </a:spcBef>
              <a:buNone/>
            </a:pPr>
            <a:endParaRPr lang="en-US" dirty="0" smtClean="0">
              <a:solidFill>
                <a:schemeClr val="tx1">
                  <a:lumMod val="65000"/>
                  <a:lumOff val="35000"/>
                </a:schemeClr>
              </a:solidFill>
              <a:latin typeface="Calibri" panose="020F0502020204030204" pitchFamily="34" charset="0"/>
            </a:endParaRPr>
          </a:p>
          <a:p>
            <a:pPr marL="0">
              <a:spcBef>
                <a:spcPts val="0"/>
              </a:spcBef>
              <a:buFont typeface="Wingdings" panose="05000000000000000000" pitchFamily="2" charset="2"/>
              <a:buChar char="q"/>
            </a:pPr>
            <a:r>
              <a:rPr lang="en-US" dirty="0" smtClean="0">
                <a:solidFill>
                  <a:schemeClr val="tx1">
                    <a:lumMod val="65000"/>
                    <a:lumOff val="35000"/>
                  </a:schemeClr>
                </a:solidFill>
                <a:latin typeface="Calibri" panose="020F0502020204030204" pitchFamily="34" charset="0"/>
              </a:rPr>
              <a:t>We also review forms and SORNS for potential collection requirements </a:t>
            </a:r>
          </a:p>
          <a:p>
            <a:pPr marL="0">
              <a:spcBef>
                <a:spcPts val="0"/>
              </a:spcBef>
              <a:buFont typeface="Wingdings" panose="05000000000000000000" pitchFamily="2" charset="2"/>
              <a:buChar char="q"/>
            </a:pPr>
            <a:endParaRPr lang="en-US" dirty="0">
              <a:solidFill>
                <a:schemeClr val="tx1">
                  <a:lumMod val="65000"/>
                  <a:lumOff val="35000"/>
                </a:schemeClr>
              </a:solidFill>
              <a:latin typeface="Calibri" panose="020F0502020204030204" pitchFamily="34" charset="0"/>
            </a:endParaRPr>
          </a:p>
          <a:p>
            <a:pPr marL="0">
              <a:spcBef>
                <a:spcPts val="0"/>
              </a:spcBef>
              <a:buFont typeface="Wingdings" panose="05000000000000000000" pitchFamily="2" charset="2"/>
              <a:buChar char="q"/>
            </a:pPr>
            <a:endParaRPr lang="en-US" sz="600" dirty="0">
              <a:solidFill>
                <a:schemeClr val="tx1">
                  <a:lumMod val="65000"/>
                  <a:lumOff val="35000"/>
                </a:schemeClr>
              </a:solidFill>
              <a:latin typeface="Calibri" panose="020F0502020204030204" pitchFamily="34" charset="0"/>
            </a:endParaRPr>
          </a:p>
          <a:p>
            <a:pPr marL="0">
              <a:spcBef>
                <a:spcPts val="0"/>
              </a:spcBef>
              <a:buFont typeface="Wingdings" panose="05000000000000000000" pitchFamily="2" charset="2"/>
              <a:buChar char="q"/>
            </a:pPr>
            <a:r>
              <a:rPr lang="en-US" dirty="0" smtClean="0">
                <a:solidFill>
                  <a:schemeClr val="tx1">
                    <a:lumMod val="65000"/>
                    <a:lumOff val="35000"/>
                  </a:schemeClr>
                </a:solidFill>
                <a:latin typeface="Calibri" panose="020F0502020204030204" pitchFamily="34" charset="0"/>
              </a:rPr>
              <a:t>Manage, control, license, and track all DoD internal information collections</a:t>
            </a:r>
          </a:p>
          <a:p>
            <a:pPr marL="0">
              <a:spcBef>
                <a:spcPts val="0"/>
              </a:spcBef>
              <a:buFont typeface="Wingdings" panose="05000000000000000000" pitchFamily="2" charset="2"/>
              <a:buChar char="q"/>
            </a:pPr>
            <a:endParaRPr lang="en-US" dirty="0">
              <a:solidFill>
                <a:schemeClr val="tx1">
                  <a:lumMod val="65000"/>
                  <a:lumOff val="35000"/>
                </a:schemeClr>
              </a:solidFill>
              <a:latin typeface="Calibri" panose="020F0502020204030204" pitchFamily="34" charset="0"/>
            </a:endParaRPr>
          </a:p>
          <a:p>
            <a:pPr marL="0">
              <a:spcBef>
                <a:spcPts val="0"/>
              </a:spcBef>
              <a:buFont typeface="Wingdings" panose="05000000000000000000" pitchFamily="2" charset="2"/>
              <a:buChar char="q"/>
            </a:pPr>
            <a:endParaRPr lang="en-US" sz="600" dirty="0">
              <a:solidFill>
                <a:schemeClr val="tx1">
                  <a:lumMod val="65000"/>
                  <a:lumOff val="35000"/>
                </a:schemeClr>
              </a:solidFill>
              <a:latin typeface="Calibri" panose="020F0502020204030204" pitchFamily="34" charset="0"/>
            </a:endParaRPr>
          </a:p>
          <a:p>
            <a:pPr marL="0">
              <a:spcBef>
                <a:spcPts val="0"/>
              </a:spcBef>
              <a:buFont typeface="Wingdings" panose="05000000000000000000" pitchFamily="2" charset="2"/>
              <a:buChar char="q"/>
            </a:pPr>
            <a:r>
              <a:rPr lang="en-US" dirty="0">
                <a:solidFill>
                  <a:schemeClr val="tx1">
                    <a:lumMod val="65000"/>
                    <a:lumOff val="35000"/>
                  </a:schemeClr>
                </a:solidFill>
                <a:latin typeface="Calibri" panose="020F0502020204030204" pitchFamily="34" charset="0"/>
              </a:rPr>
              <a:t>Develop, populate, and maintain a searchable database that houses information and documents relevant to DoD </a:t>
            </a:r>
            <a:r>
              <a:rPr lang="en-US" dirty="0" smtClean="0">
                <a:solidFill>
                  <a:schemeClr val="tx1">
                    <a:lumMod val="65000"/>
                    <a:lumOff val="35000"/>
                  </a:schemeClr>
                </a:solidFill>
                <a:latin typeface="Calibri" panose="020F0502020204030204" pitchFamily="34" charset="0"/>
              </a:rPr>
              <a:t>IICs</a:t>
            </a:r>
          </a:p>
          <a:p>
            <a:pPr marL="0">
              <a:spcBef>
                <a:spcPts val="0"/>
              </a:spcBef>
              <a:buFont typeface="Wingdings" panose="05000000000000000000" pitchFamily="2" charset="2"/>
              <a:buChar char="q"/>
            </a:pPr>
            <a:endParaRPr lang="en-US" dirty="0">
              <a:solidFill>
                <a:schemeClr val="tx1">
                  <a:lumMod val="65000"/>
                  <a:lumOff val="35000"/>
                </a:schemeClr>
              </a:solidFill>
              <a:latin typeface="Calibri" panose="020F0502020204030204" pitchFamily="34" charset="0"/>
            </a:endParaRPr>
          </a:p>
          <a:p>
            <a:pPr marL="0">
              <a:spcBef>
                <a:spcPts val="0"/>
              </a:spcBef>
              <a:buFont typeface="Wingdings" panose="05000000000000000000" pitchFamily="2" charset="2"/>
              <a:buChar char="q"/>
            </a:pPr>
            <a:r>
              <a:rPr lang="en-US" dirty="0" smtClean="0">
                <a:solidFill>
                  <a:schemeClr val="tx1">
                    <a:lumMod val="65000"/>
                    <a:lumOff val="35000"/>
                  </a:schemeClr>
                </a:solidFill>
                <a:latin typeface="Calibri" panose="020F0502020204030204" pitchFamily="34" charset="0"/>
              </a:rPr>
              <a:t>With DoD IICO, oversee the implementation of DoDM 8910.01 Volume 1 </a:t>
            </a:r>
            <a:endParaRPr lang="en-US" dirty="0">
              <a:solidFill>
                <a:schemeClr val="tx1">
                  <a:lumMod val="65000"/>
                  <a:lumOff val="35000"/>
                </a:schemeClr>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C48DB9A-4E50-441E-921F-67392E781FFC}" type="slidenum">
              <a:rPr lang="en-US" smtClean="0"/>
              <a:t>4</a:t>
            </a:fld>
            <a:endParaRPr lang="en-US"/>
          </a:p>
        </p:txBody>
      </p:sp>
    </p:spTree>
    <p:extLst>
      <p:ext uri="{BB962C8B-B14F-4D97-AF65-F5344CB8AC3E}">
        <p14:creationId xmlns:p14="http://schemas.microsoft.com/office/powerpoint/2010/main" val="3810772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077200" cy="2581275"/>
          </a:xfrm>
        </p:spPr>
        <p:txBody>
          <a:bodyPr/>
          <a:lstStyle/>
          <a:p>
            <a:r>
              <a:rPr lang="en-US" dirty="0" smtClean="0"/>
              <a:t>Approvals Periods and Types of Submissions &amp; Changes </a:t>
            </a:r>
            <a:endParaRPr lang="en-US" dirty="0"/>
          </a:p>
        </p:txBody>
      </p:sp>
      <p:sp>
        <p:nvSpPr>
          <p:cNvPr id="2" name="Slide Number Placeholder 1"/>
          <p:cNvSpPr>
            <a:spLocks noGrp="1"/>
          </p:cNvSpPr>
          <p:nvPr>
            <p:ph type="sldNum" sz="quarter" idx="12"/>
          </p:nvPr>
        </p:nvSpPr>
        <p:spPr/>
        <p:txBody>
          <a:bodyPr/>
          <a:lstStyle/>
          <a:p>
            <a:fld id="{5C48DB9A-4E50-441E-921F-67392E781FFC}" type="slidenum">
              <a:rPr lang="en-US" smtClean="0"/>
              <a:t>40</a:t>
            </a:fld>
            <a:endParaRPr lang="en-US"/>
          </a:p>
        </p:txBody>
      </p:sp>
    </p:spTree>
    <p:extLst>
      <p:ext uri="{BB962C8B-B14F-4D97-AF65-F5344CB8AC3E}">
        <p14:creationId xmlns:p14="http://schemas.microsoft.com/office/powerpoint/2010/main" val="4080846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600200"/>
          </a:xfrm>
        </p:spPr>
        <p:txBody>
          <a:bodyPr/>
          <a:lstStyle/>
          <a:p>
            <a:r>
              <a:rPr lang="en-US" dirty="0" smtClean="0"/>
              <a:t>Approval Periods</a:t>
            </a:r>
            <a:endParaRPr lang="en-US" dirty="0"/>
          </a:p>
        </p:txBody>
      </p:sp>
      <p:sp>
        <p:nvSpPr>
          <p:cNvPr id="6" name="Content Placeholder 5"/>
          <p:cNvSpPr>
            <a:spLocks noGrp="1"/>
          </p:cNvSpPr>
          <p:nvPr>
            <p:ph idx="1"/>
          </p:nvPr>
        </p:nvSpPr>
        <p:spPr>
          <a:xfrm>
            <a:off x="533400" y="1828800"/>
            <a:ext cx="8229600" cy="4525963"/>
          </a:xfrm>
        </p:spPr>
        <p:txBody>
          <a:bodyPr/>
          <a:lstStyle/>
          <a:p>
            <a:pPr lvl="1"/>
            <a:r>
              <a:rPr lang="en-US" sz="2800" dirty="0">
                <a:solidFill>
                  <a:schemeClr val="tx1">
                    <a:lumMod val="65000"/>
                    <a:lumOff val="35000"/>
                  </a:schemeClr>
                </a:solidFill>
                <a:latin typeface="Calibri" panose="020F0502020204030204" pitchFamily="34" charset="0"/>
              </a:rPr>
              <a:t>New / Reinstatements: 5 years</a:t>
            </a:r>
          </a:p>
          <a:p>
            <a:pPr lvl="1"/>
            <a:r>
              <a:rPr lang="en-US" sz="2800" dirty="0">
                <a:solidFill>
                  <a:schemeClr val="tx1">
                    <a:lumMod val="65000"/>
                    <a:lumOff val="35000"/>
                  </a:schemeClr>
                </a:solidFill>
                <a:latin typeface="Calibri" panose="020F0502020204030204" pitchFamily="34" charset="0"/>
              </a:rPr>
              <a:t>One-time collections: 1 year</a:t>
            </a:r>
          </a:p>
          <a:p>
            <a:pPr lvl="1"/>
            <a:r>
              <a:rPr lang="en-US" sz="2800" dirty="0">
                <a:solidFill>
                  <a:schemeClr val="tx1">
                    <a:lumMod val="65000"/>
                    <a:lumOff val="35000"/>
                  </a:schemeClr>
                </a:solidFill>
                <a:latin typeface="Calibri" panose="020F0502020204030204" pitchFamily="34" charset="0"/>
              </a:rPr>
              <a:t>Collections with emergency approval: 180 days </a:t>
            </a:r>
          </a:p>
          <a:p>
            <a:pPr lvl="1"/>
            <a:r>
              <a:rPr lang="en-US" sz="2800" dirty="0">
                <a:solidFill>
                  <a:schemeClr val="tx1">
                    <a:lumMod val="65000"/>
                    <a:lumOff val="35000"/>
                  </a:schemeClr>
                </a:solidFill>
                <a:latin typeface="Calibri" panose="020F0502020204030204" pitchFamily="34" charset="0"/>
              </a:rPr>
              <a:t>Extensions: No more than 2 years (granted </a:t>
            </a:r>
            <a:r>
              <a:rPr lang="en-US" sz="2800" dirty="0" smtClean="0">
                <a:solidFill>
                  <a:schemeClr val="tx1">
                    <a:lumMod val="65000"/>
                    <a:lumOff val="35000"/>
                  </a:schemeClr>
                </a:solidFill>
                <a:latin typeface="Calibri" panose="020F0502020204030204" pitchFamily="34" charset="0"/>
              </a:rPr>
              <a:t>once per reinstatement)</a:t>
            </a:r>
            <a:endParaRPr lang="en-US" sz="2800" dirty="0">
              <a:solidFill>
                <a:schemeClr val="tx1">
                  <a:lumMod val="65000"/>
                  <a:lumOff val="35000"/>
                </a:schemeClr>
              </a:solidFill>
              <a:latin typeface="Calibri" panose="020F0502020204030204" pitchFamily="34" charset="0"/>
            </a:endParaRPr>
          </a:p>
          <a:p>
            <a:pPr lvl="1"/>
            <a:r>
              <a:rPr lang="en-US" sz="2800" dirty="0">
                <a:solidFill>
                  <a:schemeClr val="tx1">
                    <a:lumMod val="65000"/>
                    <a:lumOff val="35000"/>
                  </a:schemeClr>
                </a:solidFill>
                <a:latin typeface="Calibri" panose="020F0502020204030204" pitchFamily="34" charset="0"/>
              </a:rPr>
              <a:t>Collections approved in conjunction with a public collection: 3 years (matches the expiration date of OMB Control Number)</a:t>
            </a:r>
          </a:p>
          <a:p>
            <a:pPr lvl="1"/>
            <a:r>
              <a:rPr lang="en-US" sz="2800" dirty="0">
                <a:solidFill>
                  <a:schemeClr val="tx1">
                    <a:lumMod val="65000"/>
                    <a:lumOff val="35000"/>
                  </a:schemeClr>
                </a:solidFill>
                <a:latin typeface="Calibri" panose="020F0502020204030204" pitchFamily="34" charset="0"/>
              </a:rPr>
              <a:t>Revisions: do not alter the expiration date</a:t>
            </a:r>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41</a:t>
            </a:fld>
            <a:endParaRPr lang="en-US"/>
          </a:p>
        </p:txBody>
      </p:sp>
    </p:spTree>
    <p:extLst>
      <p:ext uri="{BB962C8B-B14F-4D97-AF65-F5344CB8AC3E}">
        <p14:creationId xmlns:p14="http://schemas.microsoft.com/office/powerpoint/2010/main" val="2299908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dirty="0" smtClean="0"/>
              <a:t>Reinstatements</a:t>
            </a:r>
            <a:endParaRPr lang="en-US" dirty="0"/>
          </a:p>
        </p:txBody>
      </p:sp>
      <p:sp>
        <p:nvSpPr>
          <p:cNvPr id="3" name="Content Placeholder 2"/>
          <p:cNvSpPr>
            <a:spLocks noGrp="1"/>
          </p:cNvSpPr>
          <p:nvPr>
            <p:ph idx="1"/>
          </p:nvPr>
        </p:nvSpPr>
        <p:spPr>
          <a:xfrm>
            <a:off x="457200" y="1981200"/>
            <a:ext cx="8229600" cy="4525963"/>
          </a:xfrm>
        </p:spPr>
        <p:txBody>
          <a:bodyPr>
            <a:normAutofit/>
          </a:bodyPr>
          <a:lstStyle/>
          <a:p>
            <a:pPr>
              <a:buFont typeface="Wingdings" panose="05000000000000000000" pitchFamily="2" charset="2"/>
              <a:buChar char="q"/>
            </a:pPr>
            <a:r>
              <a:rPr lang="en-US" sz="2800" b="1" dirty="0">
                <a:solidFill>
                  <a:schemeClr val="tx1">
                    <a:lumMod val="65000"/>
                    <a:lumOff val="35000"/>
                  </a:schemeClr>
                </a:solidFill>
                <a:latin typeface="Calibri" panose="020F0502020204030204" pitchFamily="34" charset="0"/>
              </a:rPr>
              <a:t>Reinstatements</a:t>
            </a:r>
            <a:r>
              <a:rPr lang="en-US" sz="2800" dirty="0">
                <a:solidFill>
                  <a:schemeClr val="tx1">
                    <a:lumMod val="65000"/>
                    <a:lumOff val="35000"/>
                  </a:schemeClr>
                </a:solidFill>
                <a:latin typeface="Calibri" panose="020F0502020204030204" pitchFamily="34" charset="0"/>
              </a:rPr>
              <a:t> are valid for 5 years</a:t>
            </a:r>
          </a:p>
          <a:p>
            <a:pPr>
              <a:buFont typeface="Wingdings" panose="05000000000000000000" pitchFamily="2" charset="2"/>
              <a:buChar char="q"/>
            </a:pPr>
            <a:r>
              <a:rPr lang="en-US" sz="2800" dirty="0" smtClean="0">
                <a:solidFill>
                  <a:schemeClr val="tx1">
                    <a:lumMod val="65000"/>
                    <a:lumOff val="35000"/>
                  </a:schemeClr>
                </a:solidFill>
                <a:latin typeface="Calibri" panose="020F0502020204030204" pitchFamily="34" charset="0"/>
              </a:rPr>
              <a:t>Done when an RCS is close to expiring and the collection needs to continue</a:t>
            </a:r>
          </a:p>
          <a:p>
            <a:pPr>
              <a:buFont typeface="Wingdings" panose="05000000000000000000" pitchFamily="2" charset="2"/>
              <a:buChar char="q"/>
            </a:pPr>
            <a:r>
              <a:rPr lang="en-US" sz="2800" dirty="0" smtClean="0">
                <a:solidFill>
                  <a:schemeClr val="tx1">
                    <a:lumMod val="65000"/>
                    <a:lumOff val="35000"/>
                  </a:schemeClr>
                </a:solidFill>
                <a:latin typeface="Calibri" panose="020F0502020204030204" pitchFamily="34" charset="0"/>
              </a:rPr>
              <a:t>Done when an RCS has expired and the Component wants to ‘restart’ it </a:t>
            </a:r>
          </a:p>
          <a:p>
            <a:pPr lvl="1">
              <a:buFont typeface="Wingdings" panose="05000000000000000000" pitchFamily="2" charset="2"/>
              <a:buChar char="q"/>
            </a:pPr>
            <a:r>
              <a:rPr lang="en-US" sz="2000" dirty="0" smtClean="0">
                <a:solidFill>
                  <a:srgbClr val="FF0000"/>
                </a:solidFill>
                <a:latin typeface="Calibri" panose="020F0502020204030204" pitchFamily="34" charset="0"/>
              </a:rPr>
              <a:t>We must receive a copy of past results of the previously / currently approved collection before reinstating it</a:t>
            </a:r>
          </a:p>
          <a:p>
            <a:pPr>
              <a:buFont typeface="Wingdings" panose="05000000000000000000" pitchFamily="2" charset="2"/>
              <a:buChar char="q"/>
            </a:pPr>
            <a:r>
              <a:rPr lang="en-US" sz="2800" dirty="0" smtClean="0">
                <a:solidFill>
                  <a:schemeClr val="tx1">
                    <a:lumMod val="65000"/>
                    <a:lumOff val="35000"/>
                  </a:schemeClr>
                </a:solidFill>
                <a:latin typeface="Calibri" panose="020F0502020204030204" pitchFamily="34" charset="0"/>
              </a:rPr>
              <a:t>In order to obtain a reinstatement, you must submit a new / full internal information collection package (Steps 1-5). </a:t>
            </a:r>
            <a:endParaRPr lang="en-US" sz="2800" dirty="0">
              <a:solidFill>
                <a:schemeClr val="tx1">
                  <a:lumMod val="65000"/>
                  <a:lumOff val="35000"/>
                </a:schemeClr>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C48DB9A-4E50-441E-921F-67392E781FFC}" type="slidenum">
              <a:rPr lang="en-US" smtClean="0"/>
              <a:t>42</a:t>
            </a:fld>
            <a:endParaRPr lang="en-US"/>
          </a:p>
        </p:txBody>
      </p:sp>
      <p:cxnSp>
        <p:nvCxnSpPr>
          <p:cNvPr id="5" name="Straight Connector 4"/>
          <p:cNvCxnSpPr/>
          <p:nvPr/>
        </p:nvCxnSpPr>
        <p:spPr>
          <a:xfrm>
            <a:off x="0" y="1676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622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sz="4800" dirty="0" smtClean="0"/>
              <a:t>Revisions (Changes)</a:t>
            </a:r>
            <a:endParaRPr lang="en-US" sz="4800" dirty="0"/>
          </a:p>
        </p:txBody>
      </p:sp>
      <p:sp>
        <p:nvSpPr>
          <p:cNvPr id="3" name="Content Placeholder 2"/>
          <p:cNvSpPr>
            <a:spLocks noGrp="1"/>
          </p:cNvSpPr>
          <p:nvPr>
            <p:ph idx="1"/>
          </p:nvPr>
        </p:nvSpPr>
        <p:spPr>
          <a:xfrm>
            <a:off x="457200" y="1752600"/>
            <a:ext cx="8229600" cy="4876800"/>
          </a:xfrm>
        </p:spPr>
        <p:txBody>
          <a:bodyPr>
            <a:normAutofit/>
          </a:bodyPr>
          <a:lstStyle/>
          <a:p>
            <a:pPr>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A </a:t>
            </a:r>
            <a:r>
              <a:rPr lang="en-US" sz="2000" b="1" dirty="0">
                <a:solidFill>
                  <a:schemeClr val="tx1">
                    <a:lumMod val="65000"/>
                    <a:lumOff val="35000"/>
                  </a:schemeClr>
                </a:solidFill>
                <a:latin typeface="Calibri" panose="020F0502020204030204" pitchFamily="34" charset="0"/>
              </a:rPr>
              <a:t>revision</a:t>
            </a:r>
            <a:r>
              <a:rPr lang="en-US" sz="2000" dirty="0">
                <a:solidFill>
                  <a:schemeClr val="tx1">
                    <a:lumMod val="65000"/>
                    <a:lumOff val="35000"/>
                  </a:schemeClr>
                </a:solidFill>
                <a:latin typeface="Calibri" panose="020F0502020204030204" pitchFamily="34" charset="0"/>
              </a:rPr>
              <a:t> is a change to an internal collection that has an active report control symbol </a:t>
            </a:r>
          </a:p>
          <a:p>
            <a:pPr marL="395478" indent="-285750">
              <a:buFont typeface="Wingdings" panose="05000000000000000000" pitchFamily="2" charset="2"/>
              <a:buChar char="q"/>
            </a:pPr>
            <a:endParaRPr lang="en-US" sz="1800" dirty="0">
              <a:solidFill>
                <a:schemeClr val="tx1">
                  <a:lumMod val="65000"/>
                  <a:lumOff val="35000"/>
                </a:schemeClr>
              </a:solidFill>
              <a:latin typeface="Calibri" panose="020F0502020204030204" pitchFamily="34" charset="0"/>
            </a:endParaRPr>
          </a:p>
          <a:p>
            <a:pPr lvl="1">
              <a:buFont typeface="Wingdings" panose="05000000000000000000" pitchFamily="2" charset="2"/>
              <a:buChar char="q"/>
            </a:pPr>
            <a:r>
              <a:rPr lang="en-US" sz="1800" u="sng" dirty="0">
                <a:solidFill>
                  <a:schemeClr val="tx1">
                    <a:lumMod val="65000"/>
                    <a:lumOff val="35000"/>
                  </a:schemeClr>
                </a:solidFill>
                <a:latin typeface="Calibri" panose="020F0502020204030204" pitchFamily="34" charset="0"/>
              </a:rPr>
              <a:t>Minor </a:t>
            </a:r>
            <a:r>
              <a:rPr lang="en-US" sz="1800" u="sng" dirty="0" smtClean="0">
                <a:solidFill>
                  <a:schemeClr val="tx1">
                    <a:lumMod val="65000"/>
                    <a:lumOff val="35000"/>
                  </a:schemeClr>
                </a:solidFill>
                <a:latin typeface="Calibri" panose="020F0502020204030204" pitchFamily="34" charset="0"/>
              </a:rPr>
              <a:t>revisions</a:t>
            </a:r>
            <a:r>
              <a:rPr lang="en-US" sz="1800" dirty="0" smtClean="0">
                <a:solidFill>
                  <a:schemeClr val="tx1">
                    <a:lumMod val="65000"/>
                    <a:lumOff val="35000"/>
                  </a:schemeClr>
                </a:solidFill>
                <a:latin typeface="Calibri" panose="020F0502020204030204" pitchFamily="34" charset="0"/>
              </a:rPr>
              <a:t> do </a:t>
            </a:r>
            <a:r>
              <a:rPr lang="en-US" sz="1800" dirty="0">
                <a:solidFill>
                  <a:schemeClr val="tx1">
                    <a:lumMod val="65000"/>
                    <a:lumOff val="35000"/>
                  </a:schemeClr>
                </a:solidFill>
                <a:latin typeface="Calibri" panose="020F0502020204030204" pitchFamily="34" charset="0"/>
              </a:rPr>
              <a:t>not require approval forms, cost summaries, or coordination. </a:t>
            </a:r>
          </a:p>
          <a:p>
            <a:pPr marL="678942" lvl="1">
              <a:buFont typeface="Wingdings" panose="05000000000000000000" pitchFamily="2" charset="2"/>
              <a:buChar char="q"/>
            </a:pPr>
            <a:endParaRPr lang="en-US" sz="1800" dirty="0">
              <a:solidFill>
                <a:schemeClr val="tx1">
                  <a:lumMod val="65000"/>
                  <a:lumOff val="35000"/>
                </a:schemeClr>
              </a:solidFill>
              <a:latin typeface="Calibri" panose="020F0502020204030204" pitchFamily="34" charset="0"/>
            </a:endParaRPr>
          </a:p>
          <a:p>
            <a:pPr lvl="1">
              <a:buFont typeface="Wingdings" panose="05000000000000000000" pitchFamily="2" charset="2"/>
              <a:buChar char="q"/>
            </a:pPr>
            <a:r>
              <a:rPr lang="en-US" sz="1800" u="sng" dirty="0">
                <a:solidFill>
                  <a:schemeClr val="tx1">
                    <a:lumMod val="65000"/>
                    <a:lumOff val="35000"/>
                  </a:schemeClr>
                </a:solidFill>
                <a:latin typeface="Calibri" panose="020F0502020204030204" pitchFamily="34" charset="0"/>
              </a:rPr>
              <a:t>Major revisions</a:t>
            </a:r>
            <a:r>
              <a:rPr lang="en-US" sz="1800" dirty="0">
                <a:solidFill>
                  <a:schemeClr val="tx1">
                    <a:lumMod val="65000"/>
                    <a:lumOff val="35000"/>
                  </a:schemeClr>
                </a:solidFill>
                <a:latin typeface="Calibri" panose="020F0502020204030204" pitchFamily="34" charset="0"/>
              </a:rPr>
              <a:t> may require coordination of the DD Form 2936, an updated cost summary, and updated mandatory coordination of the collection instrument. </a:t>
            </a:r>
          </a:p>
          <a:p>
            <a:pPr marL="678942" lvl="1">
              <a:buFont typeface="Wingdings" panose="05000000000000000000" pitchFamily="2" charset="2"/>
              <a:buChar char="q"/>
            </a:pPr>
            <a:endParaRPr lang="en-US" sz="18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sz="1800" dirty="0" smtClean="0">
                <a:solidFill>
                  <a:schemeClr val="tx1">
                    <a:lumMod val="65000"/>
                    <a:lumOff val="35000"/>
                  </a:schemeClr>
                </a:solidFill>
                <a:latin typeface="Calibri" panose="020F0502020204030204" pitchFamily="34" charset="0"/>
              </a:rPr>
              <a:t>Revisions which increase the cost of the collection by more than $10,000 must go through the full approval process</a:t>
            </a:r>
            <a:endParaRPr lang="en-US" sz="1800" dirty="0">
              <a:solidFill>
                <a:schemeClr val="tx1">
                  <a:lumMod val="65000"/>
                  <a:lumOff val="35000"/>
                </a:schemeClr>
              </a:solidFill>
              <a:latin typeface="Calibri" panose="020F0502020204030204" pitchFamily="34" charset="0"/>
            </a:endParaRPr>
          </a:p>
          <a:p>
            <a:pPr marL="395478" indent="-285750">
              <a:buFont typeface="Wingdings" panose="05000000000000000000" pitchFamily="2" charset="2"/>
              <a:buChar char="q"/>
            </a:pPr>
            <a:endParaRPr lang="en-US" sz="18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sz="1800" dirty="0">
                <a:solidFill>
                  <a:schemeClr val="tx1">
                    <a:lumMod val="65000"/>
                    <a:lumOff val="35000"/>
                  </a:schemeClr>
                </a:solidFill>
                <a:latin typeface="Calibri" panose="020F0502020204030204" pitchFamily="34" charset="0"/>
              </a:rPr>
              <a:t>Contact your Component IMCO or </a:t>
            </a:r>
            <a:r>
              <a:rPr lang="en-US" sz="1800" dirty="0" smtClean="0">
                <a:solidFill>
                  <a:schemeClr val="tx1">
                    <a:lumMod val="65000"/>
                    <a:lumOff val="35000"/>
                  </a:schemeClr>
                </a:solidFill>
                <a:latin typeface="Calibri" panose="020F0502020204030204" pitchFamily="34" charset="0"/>
              </a:rPr>
              <a:t>OIM directly </a:t>
            </a:r>
            <a:r>
              <a:rPr lang="en-US" sz="1800" dirty="0">
                <a:solidFill>
                  <a:schemeClr val="tx1">
                    <a:lumMod val="65000"/>
                    <a:lumOff val="35000"/>
                  </a:schemeClr>
                </a:solidFill>
                <a:latin typeface="Calibri" panose="020F0502020204030204" pitchFamily="34" charset="0"/>
              </a:rPr>
              <a:t>for the steps of the DoD internal information collections approval process required for your requested revision. </a:t>
            </a:r>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43</a:t>
            </a:fld>
            <a:endParaRPr lang="en-US"/>
          </a:p>
        </p:txBody>
      </p:sp>
      <p:cxnSp>
        <p:nvCxnSpPr>
          <p:cNvPr id="5" name="Straight Connector 4"/>
          <p:cNvCxnSpPr/>
          <p:nvPr/>
        </p:nvCxnSpPr>
        <p:spPr>
          <a:xfrm>
            <a:off x="0" y="1447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748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smtClean="0"/>
              <a:t>Extension </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An </a:t>
            </a:r>
            <a:r>
              <a:rPr lang="en-US" sz="2000" b="1" dirty="0">
                <a:solidFill>
                  <a:schemeClr val="tx1">
                    <a:lumMod val="65000"/>
                    <a:lumOff val="35000"/>
                  </a:schemeClr>
                </a:solidFill>
                <a:latin typeface="Calibri" panose="020F0502020204030204" pitchFamily="34" charset="0"/>
              </a:rPr>
              <a:t>extension</a:t>
            </a:r>
            <a:r>
              <a:rPr lang="en-US" sz="2000" dirty="0">
                <a:solidFill>
                  <a:schemeClr val="tx1">
                    <a:lumMod val="65000"/>
                    <a:lumOff val="35000"/>
                  </a:schemeClr>
                </a:solidFill>
                <a:latin typeface="Calibri" panose="020F0502020204030204" pitchFamily="34" charset="0"/>
              </a:rPr>
              <a:t> may be requested </a:t>
            </a:r>
            <a:r>
              <a:rPr lang="en-US" sz="2000" dirty="0" smtClean="0">
                <a:solidFill>
                  <a:schemeClr val="tx1">
                    <a:lumMod val="65000"/>
                    <a:lumOff val="35000"/>
                  </a:schemeClr>
                </a:solidFill>
                <a:latin typeface="Calibri" panose="020F0502020204030204" pitchFamily="34" charset="0"/>
              </a:rPr>
              <a:t>when:</a:t>
            </a:r>
          </a:p>
          <a:p>
            <a:pPr marL="1085850" lvl="2">
              <a:buAutoNum type="arabicParenR"/>
            </a:pPr>
            <a:r>
              <a:rPr lang="en-US" sz="1900" dirty="0" smtClean="0">
                <a:solidFill>
                  <a:schemeClr val="tx1">
                    <a:lumMod val="65000"/>
                    <a:lumOff val="35000"/>
                  </a:schemeClr>
                </a:solidFill>
                <a:latin typeface="Calibri" panose="020F0502020204030204" pitchFamily="34" charset="0"/>
              </a:rPr>
              <a:t>There is no </a:t>
            </a:r>
            <a:r>
              <a:rPr lang="en-US" sz="1900" dirty="0">
                <a:solidFill>
                  <a:schemeClr val="tx1">
                    <a:lumMod val="65000"/>
                    <a:lumOff val="35000"/>
                  </a:schemeClr>
                </a:solidFill>
                <a:latin typeface="Calibri" panose="020F0502020204030204" pitchFamily="34" charset="0"/>
              </a:rPr>
              <a:t>change in the cost of the collection </a:t>
            </a:r>
          </a:p>
          <a:p>
            <a:pPr marL="1085850" lvl="2">
              <a:buAutoNum type="arabicParenR"/>
            </a:pPr>
            <a:r>
              <a:rPr lang="en-US" sz="1900" dirty="0" smtClean="0">
                <a:solidFill>
                  <a:schemeClr val="tx1">
                    <a:lumMod val="65000"/>
                    <a:lumOff val="35000"/>
                  </a:schemeClr>
                </a:solidFill>
                <a:latin typeface="Calibri" panose="020F0502020204030204" pitchFamily="34" charset="0"/>
              </a:rPr>
              <a:t>The report </a:t>
            </a:r>
            <a:r>
              <a:rPr lang="en-US" sz="1900" dirty="0">
                <a:solidFill>
                  <a:schemeClr val="tx1">
                    <a:lumMod val="65000"/>
                    <a:lumOff val="35000"/>
                  </a:schemeClr>
                </a:solidFill>
                <a:latin typeface="Calibri" panose="020F0502020204030204" pitchFamily="34" charset="0"/>
              </a:rPr>
              <a:t>control symbol is still active </a:t>
            </a:r>
          </a:p>
          <a:p>
            <a:pPr marL="452628">
              <a:buFont typeface="Wingdings" panose="05000000000000000000" pitchFamily="2" charset="2"/>
              <a:buChar char="q"/>
            </a:pPr>
            <a:endParaRPr lang="en-US" sz="20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Extensions are </a:t>
            </a:r>
            <a:r>
              <a:rPr lang="en-US" sz="2000" dirty="0" smtClean="0">
                <a:solidFill>
                  <a:schemeClr val="tx1">
                    <a:lumMod val="65000"/>
                    <a:lumOff val="35000"/>
                  </a:schemeClr>
                </a:solidFill>
                <a:latin typeface="Calibri" panose="020F0502020204030204" pitchFamily="34" charset="0"/>
              </a:rPr>
              <a:t>granted only once per reinstatement and </a:t>
            </a:r>
            <a:r>
              <a:rPr lang="en-US" sz="2000" dirty="0">
                <a:solidFill>
                  <a:schemeClr val="tx1">
                    <a:lumMod val="65000"/>
                    <a:lumOff val="35000"/>
                  </a:schemeClr>
                </a:solidFill>
                <a:latin typeface="Calibri" panose="020F0502020204030204" pitchFamily="34" charset="0"/>
              </a:rPr>
              <a:t>for a maximum of two years. Complete steps 1 and 2 of the approval process. </a:t>
            </a:r>
          </a:p>
          <a:p>
            <a:pPr marL="452628">
              <a:buFont typeface="Wingdings" panose="05000000000000000000" pitchFamily="2" charset="2"/>
              <a:buChar char="q"/>
            </a:pPr>
            <a:endParaRPr lang="en-US" sz="2000" dirty="0">
              <a:solidFill>
                <a:schemeClr val="tx1">
                  <a:lumMod val="65000"/>
                  <a:lumOff val="35000"/>
                </a:schemeClr>
              </a:solidFill>
              <a:latin typeface="Calibri" panose="020F0502020204030204" pitchFamily="34" charset="0"/>
            </a:endParaRPr>
          </a:p>
          <a:p>
            <a:pPr lvl="1">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The coordination </a:t>
            </a:r>
            <a:r>
              <a:rPr lang="en-US" sz="2000" dirty="0" smtClean="0">
                <a:solidFill>
                  <a:schemeClr val="tx1">
                    <a:lumMod val="65000"/>
                    <a:lumOff val="35000"/>
                  </a:schemeClr>
                </a:solidFill>
                <a:latin typeface="Calibri" panose="020F0502020204030204" pitchFamily="34" charset="0"/>
              </a:rPr>
              <a:t>normally required </a:t>
            </a:r>
            <a:r>
              <a:rPr lang="en-US" sz="2000" dirty="0">
                <a:solidFill>
                  <a:schemeClr val="tx1">
                    <a:lumMod val="65000"/>
                    <a:lumOff val="35000"/>
                  </a:schemeClr>
                </a:solidFill>
                <a:latin typeface="Calibri" panose="020F0502020204030204" pitchFamily="34" charset="0"/>
              </a:rPr>
              <a:t>in sections 11 and 12a-12e of the DD Form 2936 is not required for extension requests. All other sections of the DD Form 2936 must be completed. </a:t>
            </a:r>
          </a:p>
          <a:p>
            <a:pPr marL="736092" lvl="1" indent="-342900">
              <a:buFont typeface="Wingdings" panose="05000000000000000000" pitchFamily="2" charset="2"/>
              <a:buChar char="q"/>
            </a:pPr>
            <a:endParaRPr lang="en-US" sz="20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Select “Explanation of Request for Extension” in section 6 (Justification Statement) of the DD Form 2936. Explain why an extension to the information collection is necessary instead of composing a new justification statement and include the explanation as part of the DD Form 2936 action package. </a:t>
            </a:r>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44</a:t>
            </a:fld>
            <a:endParaRPr lang="en-US"/>
          </a:p>
        </p:txBody>
      </p:sp>
      <p:cxnSp>
        <p:nvCxnSpPr>
          <p:cNvPr id="5" name="Straight Connector 4"/>
          <p:cNvCxnSpPr/>
          <p:nvPr/>
        </p:nvCxnSpPr>
        <p:spPr>
          <a:xfrm>
            <a:off x="0" y="13716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848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553200" cy="1600200"/>
          </a:xfrm>
        </p:spPr>
        <p:txBody>
          <a:bodyPr/>
          <a:lstStyle/>
          <a:p>
            <a:pPr algn="l"/>
            <a:r>
              <a:rPr lang="en-US" sz="4400" dirty="0" smtClean="0"/>
              <a:t>Emergency Approvals </a:t>
            </a:r>
            <a:endParaRPr lang="en-US" sz="4400" dirty="0"/>
          </a:p>
        </p:txBody>
      </p:sp>
      <p:sp>
        <p:nvSpPr>
          <p:cNvPr id="3" name="Content Placeholder 2"/>
          <p:cNvSpPr>
            <a:spLocks noGrp="1"/>
          </p:cNvSpPr>
          <p:nvPr>
            <p:ph idx="1"/>
          </p:nvPr>
        </p:nvSpPr>
        <p:spPr>
          <a:xfrm>
            <a:off x="152400" y="1752600"/>
            <a:ext cx="8991600" cy="4525963"/>
          </a:xfrm>
        </p:spPr>
        <p:txBody>
          <a:bodyPr>
            <a:normAutofit fontScale="85000" lnSpcReduction="20000"/>
          </a:bodyPr>
          <a:lstStyle/>
          <a:p>
            <a:pPr>
              <a:buFont typeface="Wingdings" panose="05000000000000000000" pitchFamily="2" charset="2"/>
              <a:buChar char="q"/>
            </a:pPr>
            <a:r>
              <a:rPr lang="en-US" b="1" dirty="0">
                <a:solidFill>
                  <a:schemeClr val="tx1">
                    <a:lumMod val="65000"/>
                    <a:lumOff val="35000"/>
                  </a:schemeClr>
                </a:solidFill>
                <a:latin typeface="Calibri" panose="020F0502020204030204" pitchFamily="34" charset="0"/>
              </a:rPr>
              <a:t>Insufficient planning or administrative oversight does not warrant emergency approval.</a:t>
            </a:r>
          </a:p>
          <a:p>
            <a:pPr marL="281178" indent="-171450">
              <a:buFont typeface="Wingdings" panose="05000000000000000000" pitchFamily="2" charset="2"/>
              <a:buChar char="q"/>
            </a:pPr>
            <a:endParaRPr lang="en-US" sz="8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dirty="0">
                <a:solidFill>
                  <a:schemeClr val="tx1">
                    <a:lumMod val="65000"/>
                    <a:lumOff val="35000"/>
                  </a:schemeClr>
                </a:solidFill>
                <a:latin typeface="Calibri" panose="020F0502020204030204" pitchFamily="34" charset="0"/>
              </a:rPr>
              <a:t>The required steps of the approval process for emergency approval requests are determined on a case by case basis.</a:t>
            </a:r>
          </a:p>
          <a:p>
            <a:pPr marL="281178" indent="-171450">
              <a:buFont typeface="Wingdings" panose="05000000000000000000" pitchFamily="2" charset="2"/>
              <a:buChar char="q"/>
            </a:pPr>
            <a:endParaRPr lang="en-US" sz="8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dirty="0">
                <a:solidFill>
                  <a:schemeClr val="tx1">
                    <a:lumMod val="65000"/>
                    <a:lumOff val="35000"/>
                  </a:schemeClr>
                </a:solidFill>
                <a:latin typeface="Calibri" panose="020F0502020204030204" pitchFamily="34" charset="0"/>
              </a:rPr>
              <a:t>Emergency approvals receive report control symbols with an expiration date of 180 days. </a:t>
            </a:r>
          </a:p>
          <a:p>
            <a:pPr marL="281178" indent="-171450">
              <a:buFont typeface="Wingdings" panose="05000000000000000000" pitchFamily="2" charset="2"/>
              <a:buChar char="q"/>
            </a:pPr>
            <a:endParaRPr lang="en-US" sz="8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dirty="0">
                <a:solidFill>
                  <a:schemeClr val="tx1">
                    <a:lumMod val="65000"/>
                    <a:lumOff val="35000"/>
                  </a:schemeClr>
                </a:solidFill>
                <a:latin typeface="Calibri" panose="020F0502020204030204" pitchFamily="34" charset="0"/>
              </a:rPr>
              <a:t>Submission of all remaining documentation (which was not required at the time emergency approval was granted) is required before the 180 day expiration date of the report control symbol. </a:t>
            </a:r>
          </a:p>
          <a:p>
            <a:pPr marL="281178" indent="-171450">
              <a:buFont typeface="Wingdings" panose="05000000000000000000" pitchFamily="2" charset="2"/>
              <a:buChar char="q"/>
            </a:pPr>
            <a:endParaRPr lang="en-US" sz="8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dirty="0">
                <a:solidFill>
                  <a:schemeClr val="tx1">
                    <a:lumMod val="65000"/>
                    <a:lumOff val="35000"/>
                  </a:schemeClr>
                </a:solidFill>
                <a:latin typeface="Calibri" panose="020F0502020204030204" pitchFamily="34" charset="0"/>
              </a:rPr>
              <a:t>Section 9 of the DD Form 2936 must be signed by the OSD or DoD Component Head of the requesting Component for all emergency approval requests. </a:t>
            </a:r>
          </a:p>
          <a:p>
            <a:pPr marL="281178" indent="-171450">
              <a:buFont typeface="Wingdings" panose="05000000000000000000" pitchFamily="2" charset="2"/>
              <a:buChar char="q"/>
            </a:pPr>
            <a:endParaRPr lang="en-US" sz="8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dirty="0">
                <a:solidFill>
                  <a:schemeClr val="tx1">
                    <a:lumMod val="65000"/>
                    <a:lumOff val="35000"/>
                  </a:schemeClr>
                </a:solidFill>
                <a:latin typeface="Calibri" panose="020F0502020204030204" pitchFamily="34" charset="0"/>
              </a:rPr>
              <a:t>Contact your Component IMCO or the DoD Internal Information Collections Officer directly to request emergency approval. </a:t>
            </a:r>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45</a:t>
            </a:fld>
            <a:endParaRPr lang="en-US"/>
          </a:p>
        </p:txBody>
      </p:sp>
      <p:pic>
        <p:nvPicPr>
          <p:cNvPr id="5122" name="Picture 2" descr="C:\Users\ChiareKM\AppData\Local\Microsoft\Windows\Temporary Internet Files\Content.IE5\53146Z9U\Blue_ambulance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3032" y="304800"/>
            <a:ext cx="1066800" cy="8382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0" y="138634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54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296400" cy="1600200"/>
          </a:xfrm>
        </p:spPr>
        <p:txBody>
          <a:bodyPr/>
          <a:lstStyle/>
          <a:p>
            <a:r>
              <a:rPr lang="en-US" sz="4000" dirty="0" smtClean="0"/>
              <a:t>Interagency and External Collections</a:t>
            </a:r>
            <a:endParaRPr lang="en-US" sz="4000" dirty="0"/>
          </a:p>
        </p:txBody>
      </p:sp>
      <p:sp>
        <p:nvSpPr>
          <p:cNvPr id="3" name="Content Placeholder 2"/>
          <p:cNvSpPr>
            <a:spLocks noGrp="1"/>
          </p:cNvSpPr>
          <p:nvPr>
            <p:ph idx="1"/>
          </p:nvPr>
        </p:nvSpPr>
        <p:spPr>
          <a:xfrm>
            <a:off x="457200" y="1752600"/>
            <a:ext cx="8229600" cy="4830763"/>
          </a:xfrm>
        </p:spPr>
        <p:txBody>
          <a:bodyPr>
            <a:normAutofit/>
          </a:bodyPr>
          <a:lstStyle/>
          <a:p>
            <a:pPr>
              <a:buFont typeface="Wingdings" panose="05000000000000000000" pitchFamily="2" charset="2"/>
              <a:buChar char="q"/>
            </a:pPr>
            <a:r>
              <a:rPr lang="en-US" sz="1800" dirty="0">
                <a:solidFill>
                  <a:schemeClr val="tx1">
                    <a:lumMod val="65000"/>
                    <a:lumOff val="35000"/>
                  </a:schemeClr>
                </a:solidFill>
                <a:latin typeface="Calibri" panose="020F0502020204030204" pitchFamily="34" charset="0"/>
              </a:rPr>
              <a:t>If another Federal </a:t>
            </a:r>
            <a:r>
              <a:rPr lang="en-US" sz="1800" dirty="0" smtClean="0">
                <a:solidFill>
                  <a:schemeClr val="tx1">
                    <a:lumMod val="65000"/>
                    <a:lumOff val="35000"/>
                  </a:schemeClr>
                </a:solidFill>
                <a:latin typeface="Calibri" panose="020F0502020204030204" pitchFamily="34" charset="0"/>
              </a:rPr>
              <a:t>agency (example: Department of State) </a:t>
            </a:r>
            <a:r>
              <a:rPr lang="en-US" sz="1800" dirty="0">
                <a:solidFill>
                  <a:schemeClr val="tx1">
                    <a:lumMod val="65000"/>
                    <a:lumOff val="35000"/>
                  </a:schemeClr>
                </a:solidFill>
                <a:latin typeface="Calibri" panose="020F0502020204030204" pitchFamily="34" charset="0"/>
              </a:rPr>
              <a:t>or entity external to DoD requests information from the </a:t>
            </a:r>
            <a:r>
              <a:rPr lang="en-US" sz="1800" dirty="0" smtClean="0">
                <a:solidFill>
                  <a:schemeClr val="tx1">
                    <a:lumMod val="65000"/>
                    <a:lumOff val="35000"/>
                  </a:schemeClr>
                </a:solidFill>
                <a:latin typeface="Calibri" panose="020F0502020204030204" pitchFamily="34" charset="0"/>
              </a:rPr>
              <a:t>DoD (example: RAND), </a:t>
            </a:r>
            <a:r>
              <a:rPr lang="en-US" sz="1800" dirty="0">
                <a:solidFill>
                  <a:schemeClr val="tx1">
                    <a:lumMod val="65000"/>
                    <a:lumOff val="35000"/>
                  </a:schemeClr>
                </a:solidFill>
                <a:latin typeface="Calibri" panose="020F0502020204030204" pitchFamily="34" charset="0"/>
              </a:rPr>
              <a:t>your OSD or DoD Component may serve as the official DoD sponsor for the collection </a:t>
            </a:r>
          </a:p>
          <a:p>
            <a:pPr marL="395478" indent="-285750">
              <a:buFont typeface="Wingdings" panose="05000000000000000000" pitchFamily="2" charset="2"/>
              <a:buChar char="q"/>
            </a:pPr>
            <a:endParaRPr lang="en-US" sz="1800" dirty="0">
              <a:solidFill>
                <a:schemeClr val="tx1">
                  <a:lumMod val="65000"/>
                  <a:lumOff val="35000"/>
                </a:schemeClr>
              </a:solidFill>
              <a:latin typeface="Calibri" panose="020F0502020204030204" pitchFamily="34" charset="0"/>
            </a:endParaRPr>
          </a:p>
          <a:p>
            <a:pPr lvl="1">
              <a:buFont typeface="Wingdings" panose="05000000000000000000" pitchFamily="2" charset="2"/>
              <a:buChar char="q"/>
            </a:pPr>
            <a:r>
              <a:rPr lang="en-US" sz="1800" dirty="0">
                <a:solidFill>
                  <a:schemeClr val="tx1">
                    <a:lumMod val="65000"/>
                    <a:lumOff val="35000"/>
                  </a:schemeClr>
                </a:solidFill>
                <a:latin typeface="Calibri" panose="020F0502020204030204" pitchFamily="34" charset="0"/>
              </a:rPr>
              <a:t>Your OSD or DoD Component will complete the DD Form 2936 approval process on behalf of the Federal agency or entity external to DoD. </a:t>
            </a:r>
          </a:p>
          <a:p>
            <a:pPr marL="678942" lvl="1">
              <a:buFont typeface="Wingdings" panose="05000000000000000000" pitchFamily="2" charset="2"/>
              <a:buChar char="q"/>
            </a:pPr>
            <a:endParaRPr lang="en-US" sz="18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sz="1800" dirty="0">
                <a:solidFill>
                  <a:schemeClr val="tx1">
                    <a:lumMod val="65000"/>
                    <a:lumOff val="35000"/>
                  </a:schemeClr>
                </a:solidFill>
                <a:latin typeface="Calibri" panose="020F0502020204030204" pitchFamily="34" charset="0"/>
              </a:rPr>
              <a:t>If your OSD or DoD Component requests information from another Federal agency: Complete the DD Form 2936 approval process as well as any additional procedures required by the other Federal agency.</a:t>
            </a:r>
          </a:p>
          <a:p>
            <a:pPr marL="395478" indent="-285750">
              <a:buFont typeface="Wingdings" panose="05000000000000000000" pitchFamily="2" charset="2"/>
              <a:buChar char="q"/>
            </a:pPr>
            <a:endParaRPr lang="en-US" sz="18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sz="1800" dirty="0">
                <a:solidFill>
                  <a:schemeClr val="tx1">
                    <a:lumMod val="65000"/>
                    <a:lumOff val="35000"/>
                  </a:schemeClr>
                </a:solidFill>
                <a:latin typeface="Calibri" panose="020F0502020204030204" pitchFamily="34" charset="0"/>
              </a:rPr>
              <a:t>If you are to requesting information from an entity outside the Federal government, see the DoD Public Information Collections Website for the process to obtain an Office of Management and Budget (OMB) control number. </a:t>
            </a:r>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46</a:t>
            </a:fld>
            <a:endParaRPr lang="en-US"/>
          </a:p>
        </p:txBody>
      </p:sp>
      <p:cxnSp>
        <p:nvCxnSpPr>
          <p:cNvPr id="5" name="Straight Connector 4"/>
          <p:cNvCxnSpPr/>
          <p:nvPr/>
        </p:nvCxnSpPr>
        <p:spPr>
          <a:xfrm>
            <a:off x="0" y="15240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1076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753600" cy="1600200"/>
          </a:xfrm>
        </p:spPr>
        <p:txBody>
          <a:bodyPr/>
          <a:lstStyle/>
          <a:p>
            <a:r>
              <a:rPr lang="en-US" sz="4400" dirty="0"/>
              <a:t>Collections that are both </a:t>
            </a:r>
            <a:r>
              <a:rPr lang="en-US" sz="4400" dirty="0" smtClean="0"/>
              <a:t>Public </a:t>
            </a:r>
            <a:r>
              <a:rPr lang="en-US" sz="4400" dirty="0"/>
              <a:t>and DoD </a:t>
            </a:r>
            <a:r>
              <a:rPr lang="en-US" sz="4400" dirty="0" smtClean="0"/>
              <a:t>Internal </a:t>
            </a:r>
            <a:endParaRPr lang="en-US" sz="4400" dirty="0"/>
          </a:p>
        </p:txBody>
      </p:sp>
      <p:sp>
        <p:nvSpPr>
          <p:cNvPr id="3" name="Content Placeholder 2"/>
          <p:cNvSpPr>
            <a:spLocks noGrp="1"/>
          </p:cNvSpPr>
          <p:nvPr>
            <p:ph idx="1"/>
          </p:nvPr>
        </p:nvSpPr>
        <p:spPr>
          <a:xfrm>
            <a:off x="457200" y="1828800"/>
            <a:ext cx="8229600" cy="4800600"/>
          </a:xfrm>
        </p:spPr>
        <p:txBody>
          <a:bodyPr>
            <a:normAutofit fontScale="40000" lnSpcReduction="20000"/>
          </a:bodyPr>
          <a:lstStyle/>
          <a:p>
            <a:pPr>
              <a:buFont typeface="Wingdings" panose="05000000000000000000" pitchFamily="2" charset="2"/>
              <a:buChar char="q"/>
            </a:pPr>
            <a:r>
              <a:rPr lang="en-US" sz="4200" dirty="0">
                <a:solidFill>
                  <a:schemeClr val="tx1">
                    <a:lumMod val="65000"/>
                    <a:lumOff val="35000"/>
                  </a:schemeClr>
                </a:solidFill>
                <a:latin typeface="Calibri" panose="020F0502020204030204" pitchFamily="34" charset="0"/>
              </a:rPr>
              <a:t>Contact your Component IMCO and begin the process to obtain an OMB control number for the public part of the collection as outlined on the DoD Public Information Collections Website. </a:t>
            </a:r>
          </a:p>
          <a:p>
            <a:pPr marL="281178" indent="-171450">
              <a:buFont typeface="Wingdings" panose="05000000000000000000" pitchFamily="2" charset="2"/>
              <a:buChar char="q"/>
            </a:pPr>
            <a:endParaRPr lang="en-US" sz="42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sz="4200" dirty="0">
                <a:solidFill>
                  <a:schemeClr val="tx1">
                    <a:lumMod val="65000"/>
                    <a:lumOff val="35000"/>
                  </a:schemeClr>
                </a:solidFill>
                <a:latin typeface="Calibri" panose="020F0502020204030204" pitchFamily="34" charset="0"/>
              </a:rPr>
              <a:t>Complete the cost estimate and DD Form 2936 from step 2of the approval process. </a:t>
            </a:r>
          </a:p>
          <a:p>
            <a:pPr marL="281178" indent="-171450">
              <a:buFont typeface="Wingdings" panose="05000000000000000000" pitchFamily="2" charset="2"/>
              <a:buChar char="q"/>
            </a:pPr>
            <a:endParaRPr lang="en-US" sz="4200" dirty="0">
              <a:solidFill>
                <a:schemeClr val="tx1">
                  <a:lumMod val="65000"/>
                  <a:lumOff val="35000"/>
                </a:schemeClr>
              </a:solidFill>
              <a:latin typeface="Calibri" panose="020F0502020204030204" pitchFamily="34" charset="0"/>
            </a:endParaRPr>
          </a:p>
          <a:p>
            <a:pPr lvl="1">
              <a:buFont typeface="Wingdings" panose="05000000000000000000" pitchFamily="2" charset="2"/>
              <a:buChar char="q"/>
            </a:pPr>
            <a:r>
              <a:rPr lang="en-US" sz="4200" dirty="0">
                <a:solidFill>
                  <a:schemeClr val="tx1">
                    <a:lumMod val="65000"/>
                    <a:lumOff val="35000"/>
                  </a:schemeClr>
                </a:solidFill>
                <a:latin typeface="Calibri" panose="020F0502020204030204" pitchFamily="34" charset="0"/>
              </a:rPr>
              <a:t>The cost information prepared for the OMB 83-I Form </a:t>
            </a:r>
            <a:r>
              <a:rPr lang="en-US" sz="4200" b="1" dirty="0">
                <a:solidFill>
                  <a:schemeClr val="tx1">
                    <a:lumMod val="65000"/>
                    <a:lumOff val="35000"/>
                  </a:schemeClr>
                </a:solidFill>
                <a:latin typeface="Calibri" panose="020F0502020204030204" pitchFamily="34" charset="0"/>
              </a:rPr>
              <a:t>DOES NOT </a:t>
            </a:r>
            <a:r>
              <a:rPr lang="en-US" sz="4200" dirty="0">
                <a:solidFill>
                  <a:schemeClr val="tx1">
                    <a:lumMod val="65000"/>
                    <a:lumOff val="35000"/>
                  </a:schemeClr>
                </a:solidFill>
                <a:latin typeface="Calibri" panose="020F0502020204030204" pitchFamily="34" charset="0"/>
              </a:rPr>
              <a:t>include the cost to the DoD and OSD Components to respond to the internal information collection. You must complete a separate cost estimate at the DoD Cost Guidance Website in accordance with step 2. </a:t>
            </a:r>
          </a:p>
          <a:p>
            <a:pPr marL="564642" lvl="1" indent="-171450">
              <a:buFont typeface="Wingdings" panose="05000000000000000000" pitchFamily="2" charset="2"/>
              <a:buChar char="q"/>
            </a:pPr>
            <a:endParaRPr lang="en-US" sz="42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sz="4200" dirty="0">
                <a:solidFill>
                  <a:schemeClr val="tx1">
                    <a:lumMod val="65000"/>
                    <a:lumOff val="35000"/>
                  </a:schemeClr>
                </a:solidFill>
                <a:latin typeface="Calibri" panose="020F0502020204030204" pitchFamily="34" charset="0"/>
              </a:rPr>
              <a:t>Have the requesting Component’s approving official sign section 9 of the DD Form 2936 and coordinate the collection with the responding Components per step 4.</a:t>
            </a:r>
          </a:p>
          <a:p>
            <a:pPr marL="281178" indent="-171450">
              <a:buFont typeface="Wingdings" panose="05000000000000000000" pitchFamily="2" charset="2"/>
              <a:buChar char="q"/>
            </a:pPr>
            <a:endParaRPr lang="en-US" sz="42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sz="4200" dirty="0">
                <a:solidFill>
                  <a:schemeClr val="tx1">
                    <a:lumMod val="65000"/>
                    <a:lumOff val="35000"/>
                  </a:schemeClr>
                </a:solidFill>
                <a:latin typeface="Calibri" panose="020F0502020204030204" pitchFamily="34" charset="0"/>
              </a:rPr>
              <a:t>Section 11 of the DD Form 2936 and step 3 of the approval process are not applicable if routing the collection instrument through the OMB process for approval. </a:t>
            </a:r>
          </a:p>
          <a:p>
            <a:pPr>
              <a:buFont typeface="Wingdings" panose="05000000000000000000" pitchFamily="2" charset="2"/>
              <a:buChar char="q"/>
            </a:pPr>
            <a:endParaRPr lang="en-US" sz="4200"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sz="4200" dirty="0">
                <a:solidFill>
                  <a:schemeClr val="tx1">
                    <a:lumMod val="65000"/>
                    <a:lumOff val="35000"/>
                  </a:schemeClr>
                </a:solidFill>
                <a:latin typeface="Calibri" panose="020F0502020204030204" pitchFamily="34" charset="0"/>
              </a:rPr>
              <a:t>Complete step 5 of the approval process and submit the DD Form 2936 action package to your Component IMCO.  A report control symbol will be activated upon activation of the associated OMB control number.</a:t>
            </a:r>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47</a:t>
            </a:fld>
            <a:endParaRPr lang="en-US"/>
          </a:p>
        </p:txBody>
      </p:sp>
      <p:cxnSp>
        <p:nvCxnSpPr>
          <p:cNvPr id="5" name="Straight Connector 4"/>
          <p:cNvCxnSpPr/>
          <p:nvPr/>
        </p:nvCxnSpPr>
        <p:spPr>
          <a:xfrm>
            <a:off x="0" y="1676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9828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t>Additional Trainings</a:t>
            </a:r>
            <a:endParaRPr lang="en-US" dirty="0"/>
          </a:p>
        </p:txBody>
      </p:sp>
      <p:sp>
        <p:nvSpPr>
          <p:cNvPr id="3" name="Content Placeholder 2"/>
          <p:cNvSpPr>
            <a:spLocks noGrp="1"/>
          </p:cNvSpPr>
          <p:nvPr>
            <p:ph idx="1"/>
          </p:nvPr>
        </p:nvSpPr>
        <p:spPr>
          <a:xfrm>
            <a:off x="152400" y="1447800"/>
            <a:ext cx="8839200" cy="5093110"/>
          </a:xfrm>
        </p:spPr>
        <p:txBody>
          <a:bodyPr>
            <a:normAutofit/>
          </a:bodyPr>
          <a:lstStyle/>
          <a:p>
            <a:pPr lvl="1">
              <a:buFont typeface="Wingdings" panose="05000000000000000000" pitchFamily="2" charset="2"/>
              <a:buChar char="q"/>
            </a:pPr>
            <a:endParaRPr lang="en-US" sz="2000" dirty="0">
              <a:solidFill>
                <a:schemeClr val="tx1">
                  <a:lumMod val="65000"/>
                  <a:lumOff val="35000"/>
                </a:schemeClr>
              </a:solidFill>
              <a:latin typeface="Calibri" panose="020F0502020204030204" pitchFamily="34" charset="0"/>
            </a:endParaRPr>
          </a:p>
          <a:p>
            <a:pPr lvl="1">
              <a:buFont typeface="Wingdings" panose="05000000000000000000" pitchFamily="2" charset="2"/>
              <a:buChar char="q"/>
            </a:pPr>
            <a:r>
              <a:rPr lang="en-US" sz="2000" b="1" dirty="0">
                <a:solidFill>
                  <a:schemeClr val="tx1">
                    <a:lumMod val="65000"/>
                    <a:lumOff val="35000"/>
                  </a:schemeClr>
                </a:solidFill>
                <a:latin typeface="Calibri" panose="020F0502020204030204" pitchFamily="34" charset="0"/>
              </a:rPr>
              <a:t>IMCO Intensive 3-Day Training</a:t>
            </a:r>
          </a:p>
          <a:p>
            <a:pPr lvl="2">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Next class: </a:t>
            </a:r>
            <a:r>
              <a:rPr lang="en-US" sz="2000" dirty="0" smtClean="0">
                <a:solidFill>
                  <a:schemeClr val="tx1">
                    <a:lumMod val="65000"/>
                    <a:lumOff val="35000"/>
                  </a:schemeClr>
                </a:solidFill>
                <a:latin typeface="Calibri" panose="020F0502020204030204" pitchFamily="34" charset="0"/>
              </a:rPr>
              <a:t>November 2</a:t>
            </a:r>
            <a:r>
              <a:rPr lang="en-US" sz="2000" baseline="30000" dirty="0" smtClean="0">
                <a:solidFill>
                  <a:schemeClr val="tx1">
                    <a:lumMod val="65000"/>
                    <a:lumOff val="35000"/>
                  </a:schemeClr>
                </a:solidFill>
                <a:latin typeface="Calibri" panose="020F0502020204030204" pitchFamily="34" charset="0"/>
              </a:rPr>
              <a:t>nd</a:t>
            </a:r>
            <a:r>
              <a:rPr lang="en-US" sz="2000" dirty="0" smtClean="0">
                <a:solidFill>
                  <a:schemeClr val="tx1">
                    <a:lumMod val="65000"/>
                    <a:lumOff val="35000"/>
                  </a:schemeClr>
                </a:solidFill>
                <a:latin typeface="Calibri" panose="020F0502020204030204" pitchFamily="34" charset="0"/>
              </a:rPr>
              <a:t> – 4</a:t>
            </a:r>
            <a:r>
              <a:rPr lang="en-US" sz="2000" baseline="30000" dirty="0" smtClean="0">
                <a:solidFill>
                  <a:schemeClr val="tx1">
                    <a:lumMod val="65000"/>
                    <a:lumOff val="35000"/>
                  </a:schemeClr>
                </a:solidFill>
                <a:latin typeface="Calibri" panose="020F0502020204030204" pitchFamily="34" charset="0"/>
              </a:rPr>
              <a:t>th</a:t>
            </a:r>
            <a:r>
              <a:rPr lang="en-US" sz="2000" dirty="0" smtClean="0">
                <a:solidFill>
                  <a:schemeClr val="tx1">
                    <a:lumMod val="65000"/>
                    <a:lumOff val="35000"/>
                  </a:schemeClr>
                </a:solidFill>
                <a:latin typeface="Calibri" panose="020F0502020204030204" pitchFamily="34" charset="0"/>
              </a:rPr>
              <a:t>  </a:t>
            </a:r>
            <a:endParaRPr lang="en-US" sz="2000" dirty="0">
              <a:solidFill>
                <a:schemeClr val="tx1">
                  <a:lumMod val="65000"/>
                  <a:lumOff val="35000"/>
                </a:schemeClr>
              </a:solidFill>
              <a:latin typeface="Calibri" panose="020F0502020204030204" pitchFamily="34" charset="0"/>
            </a:endParaRPr>
          </a:p>
          <a:p>
            <a:pPr lvl="2">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IMCOs and IMCO Support Staff </a:t>
            </a:r>
            <a:r>
              <a:rPr lang="en-US" sz="2000" dirty="0" smtClean="0">
                <a:solidFill>
                  <a:schemeClr val="tx1">
                    <a:lumMod val="65000"/>
                    <a:lumOff val="35000"/>
                  </a:schemeClr>
                </a:solidFill>
                <a:latin typeface="Calibri" panose="020F0502020204030204" pitchFamily="34" charset="0"/>
              </a:rPr>
              <a:t>Only</a:t>
            </a:r>
          </a:p>
          <a:p>
            <a:pPr marL="914400" lvl="2" indent="0">
              <a:buNone/>
            </a:pPr>
            <a:endParaRPr lang="en-US" sz="2000" dirty="0" smtClean="0">
              <a:solidFill>
                <a:schemeClr val="tx1">
                  <a:lumMod val="65000"/>
                  <a:lumOff val="35000"/>
                </a:schemeClr>
              </a:solidFill>
              <a:latin typeface="Calibri" panose="020F0502020204030204" pitchFamily="34" charset="0"/>
            </a:endParaRPr>
          </a:p>
          <a:p>
            <a:pPr lvl="1">
              <a:buFont typeface="Wingdings" panose="05000000000000000000" pitchFamily="2" charset="2"/>
              <a:buChar char="q"/>
            </a:pPr>
            <a:r>
              <a:rPr lang="en-US" sz="2000" b="1" dirty="0">
                <a:solidFill>
                  <a:schemeClr val="tx1">
                    <a:lumMod val="65000"/>
                    <a:lumOff val="35000"/>
                  </a:schemeClr>
                </a:solidFill>
                <a:latin typeface="Calibri" panose="020F0502020204030204" pitchFamily="34" charset="0"/>
              </a:rPr>
              <a:t>Action Officer (AO) Training</a:t>
            </a:r>
          </a:p>
          <a:p>
            <a:pPr lvl="2">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Next Class: </a:t>
            </a:r>
            <a:r>
              <a:rPr lang="en-US" sz="2000" dirty="0" smtClean="0">
                <a:solidFill>
                  <a:schemeClr val="tx1">
                    <a:lumMod val="65000"/>
                    <a:lumOff val="35000"/>
                  </a:schemeClr>
                </a:solidFill>
                <a:latin typeface="Calibri" panose="020F0502020204030204" pitchFamily="34" charset="0"/>
              </a:rPr>
              <a:t>December 2016 </a:t>
            </a:r>
            <a:r>
              <a:rPr lang="en-US" sz="2000" dirty="0">
                <a:solidFill>
                  <a:schemeClr val="tx1">
                    <a:lumMod val="65000"/>
                    <a:lumOff val="35000"/>
                  </a:schemeClr>
                </a:solidFill>
                <a:latin typeface="Calibri" panose="020F0502020204030204" pitchFamily="34" charset="0"/>
              </a:rPr>
              <a:t>(held every 3 months )</a:t>
            </a:r>
          </a:p>
          <a:p>
            <a:pPr lvl="2">
              <a:buFont typeface="Wingdings" panose="05000000000000000000" pitchFamily="2" charset="2"/>
              <a:buChar char="q"/>
            </a:pPr>
            <a:endParaRPr lang="en-US" sz="2000" dirty="0">
              <a:solidFill>
                <a:schemeClr val="tx1">
                  <a:lumMod val="65000"/>
                  <a:lumOff val="35000"/>
                </a:schemeClr>
              </a:solidFill>
              <a:latin typeface="Calibri" panose="020F0502020204030204" pitchFamily="34" charset="0"/>
            </a:endParaRPr>
          </a:p>
          <a:p>
            <a:pPr lvl="1">
              <a:buFont typeface="Wingdings" panose="05000000000000000000" pitchFamily="2" charset="2"/>
              <a:buChar char="q"/>
            </a:pPr>
            <a:r>
              <a:rPr lang="en-US" sz="2000" b="1" dirty="0" smtClean="0">
                <a:solidFill>
                  <a:schemeClr val="tx1">
                    <a:lumMod val="65000"/>
                    <a:lumOff val="35000"/>
                  </a:schemeClr>
                </a:solidFill>
                <a:latin typeface="Calibri" panose="020F0502020204030204" pitchFamily="34" charset="0"/>
              </a:rPr>
              <a:t>SORNS</a:t>
            </a:r>
            <a:r>
              <a:rPr lang="en-US" sz="2000" b="1" dirty="0">
                <a:solidFill>
                  <a:schemeClr val="tx1">
                    <a:lumMod val="65000"/>
                    <a:lumOff val="35000"/>
                  </a:schemeClr>
                </a:solidFill>
                <a:latin typeface="Calibri" panose="020F0502020204030204" pitchFamily="34" charset="0"/>
              </a:rPr>
              <a:t>, Systems, and Surveys Training</a:t>
            </a:r>
          </a:p>
          <a:p>
            <a:pPr lvl="2">
              <a:buFont typeface="Wingdings" panose="05000000000000000000" pitchFamily="2" charset="2"/>
              <a:buChar char="q"/>
            </a:pPr>
            <a:r>
              <a:rPr lang="en-US" sz="2000" dirty="0">
                <a:solidFill>
                  <a:schemeClr val="tx1">
                    <a:lumMod val="65000"/>
                    <a:lumOff val="35000"/>
                  </a:schemeClr>
                </a:solidFill>
                <a:latin typeface="Calibri" panose="020F0502020204030204" pitchFamily="34" charset="0"/>
              </a:rPr>
              <a:t> </a:t>
            </a:r>
            <a:r>
              <a:rPr lang="en-US" sz="2000" dirty="0" smtClean="0">
                <a:solidFill>
                  <a:schemeClr val="tx1">
                    <a:lumMod val="65000"/>
                    <a:lumOff val="35000"/>
                  </a:schemeClr>
                </a:solidFill>
                <a:latin typeface="Calibri" panose="020F0502020204030204" pitchFamily="34" charset="0"/>
              </a:rPr>
              <a:t>Next class: January 2017</a:t>
            </a:r>
          </a:p>
          <a:p>
            <a:pPr marL="914400" lvl="2" indent="0">
              <a:buNone/>
            </a:pPr>
            <a:endParaRPr lang="en-US" sz="2000" dirty="0">
              <a:solidFill>
                <a:schemeClr val="tx1">
                  <a:lumMod val="65000"/>
                  <a:lumOff val="35000"/>
                </a:schemeClr>
              </a:solidFill>
              <a:latin typeface="Calibri" panose="020F0502020204030204" pitchFamily="34" charset="0"/>
            </a:endParaRPr>
          </a:p>
          <a:p>
            <a:pPr marL="914400" lvl="2" indent="0" algn="ctr">
              <a:buNone/>
            </a:pPr>
            <a:endParaRPr lang="en-US" sz="2000" dirty="0">
              <a:solidFill>
                <a:schemeClr val="tx1">
                  <a:lumMod val="65000"/>
                  <a:lumOff val="35000"/>
                </a:schemeClr>
              </a:solidFill>
              <a:latin typeface="Calibri" panose="020F0502020204030204" pitchFamily="34" charset="0"/>
            </a:endParaRPr>
          </a:p>
          <a:p>
            <a:pPr marL="914400" lvl="2" indent="0" algn="ctr">
              <a:buNone/>
            </a:pPr>
            <a:r>
              <a:rPr lang="en-US" sz="2000" dirty="0" smtClean="0">
                <a:solidFill>
                  <a:schemeClr val="tx1">
                    <a:lumMod val="65000"/>
                    <a:lumOff val="35000"/>
                  </a:schemeClr>
                </a:solidFill>
                <a:latin typeface="Calibri" panose="020F0502020204030204" pitchFamily="34" charset="0"/>
              </a:rPr>
              <a:t>Email </a:t>
            </a:r>
            <a:r>
              <a:rPr lang="en-US" sz="2000" dirty="0" smtClean="0">
                <a:solidFill>
                  <a:schemeClr val="tx1">
                    <a:lumMod val="75000"/>
                    <a:lumOff val="25000"/>
                  </a:schemeClr>
                </a:solidFill>
                <a:latin typeface="Calibri" panose="020F0502020204030204" pitchFamily="34" charset="0"/>
                <a:hlinkClick r:id="rId3"/>
              </a:rPr>
              <a:t>whs.mc-alex.esd.mbx.dd-dod-information-collections@mail.mil</a:t>
            </a:r>
            <a:r>
              <a:rPr lang="en-US" sz="2000" dirty="0">
                <a:solidFill>
                  <a:schemeClr val="tx1">
                    <a:lumMod val="75000"/>
                    <a:lumOff val="25000"/>
                  </a:schemeClr>
                </a:solidFill>
                <a:latin typeface="Calibri" panose="020F0502020204030204" pitchFamily="34" charset="0"/>
              </a:rPr>
              <a:t> </a:t>
            </a:r>
            <a:r>
              <a:rPr lang="en-US" sz="2000" dirty="0" smtClean="0">
                <a:solidFill>
                  <a:schemeClr val="tx1">
                    <a:lumMod val="75000"/>
                    <a:lumOff val="25000"/>
                  </a:schemeClr>
                </a:solidFill>
                <a:latin typeface="Calibri" panose="020F0502020204030204" pitchFamily="34" charset="0"/>
              </a:rPr>
              <a:t>to register for all OIM-offered Training classes</a:t>
            </a:r>
            <a:endParaRPr lang="en-US" sz="2000" dirty="0">
              <a:solidFill>
                <a:schemeClr val="tx1">
                  <a:lumMod val="65000"/>
                  <a:lumOff val="35000"/>
                </a:schemeClr>
              </a:solidFill>
              <a:latin typeface="Calibri" panose="020F0502020204030204" pitchFamily="34" charset="0"/>
            </a:endParaRPr>
          </a:p>
          <a:p>
            <a:pPr lvl="1">
              <a:buFont typeface="Wingdings" panose="05000000000000000000" pitchFamily="2" charset="2"/>
              <a:buChar char="q"/>
            </a:pPr>
            <a:endParaRPr lang="en-US" sz="2000" dirty="0" smtClean="0">
              <a:solidFill>
                <a:schemeClr val="tx1">
                  <a:lumMod val="65000"/>
                  <a:lumOff val="35000"/>
                </a:schemeClr>
              </a:solidFill>
              <a:latin typeface="Calibri" panose="020F0502020204030204" pitchFamily="34" charset="0"/>
            </a:endParaRPr>
          </a:p>
          <a:p>
            <a:pPr lvl="3">
              <a:buFont typeface="Wingdings" panose="05000000000000000000" pitchFamily="2" charset="2"/>
              <a:buChar char="q"/>
            </a:pPr>
            <a:endParaRPr lang="en-US" sz="2000" dirty="0" smtClean="0">
              <a:solidFill>
                <a:schemeClr val="tx1">
                  <a:lumMod val="65000"/>
                  <a:lumOff val="35000"/>
                </a:schemeClr>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C48DB9A-4E50-441E-921F-67392E781FFC}" type="slidenum">
              <a:rPr lang="en-US" smtClean="0"/>
              <a:t>48</a:t>
            </a:fld>
            <a:endParaRPr lang="en-US"/>
          </a:p>
        </p:txBody>
      </p:sp>
      <p:cxnSp>
        <p:nvCxnSpPr>
          <p:cNvPr id="5" name="Straight Connector 4"/>
          <p:cNvCxnSpPr/>
          <p:nvPr/>
        </p:nvCxnSpPr>
        <p:spPr>
          <a:xfrm>
            <a:off x="0" y="15240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2912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2505075"/>
          </a:xfrm>
        </p:spPr>
        <p:txBody>
          <a:bodyPr/>
          <a:lstStyle/>
          <a:p>
            <a:r>
              <a:rPr lang="en-US" dirty="0" smtClean="0"/>
              <a:t>Any Final Questions? </a:t>
            </a:r>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49</a:t>
            </a:fld>
            <a:endParaRPr lang="en-US"/>
          </a:p>
        </p:txBody>
      </p:sp>
    </p:spTree>
    <p:extLst>
      <p:ext uri="{BB962C8B-B14F-4D97-AF65-F5344CB8AC3E}">
        <p14:creationId xmlns:p14="http://schemas.microsoft.com/office/powerpoint/2010/main" val="3937819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sz="5000" b="1" u="sng" dirty="0" smtClean="0"/>
              <a:t>Information Collection 101</a:t>
            </a:r>
            <a:endParaRPr lang="en-US" sz="5000" b="1" u="sng" dirty="0"/>
          </a:p>
        </p:txBody>
      </p:sp>
      <p:sp>
        <p:nvSpPr>
          <p:cNvPr id="3" name="Content Placeholder 2"/>
          <p:cNvSpPr>
            <a:spLocks noGrp="1"/>
          </p:cNvSpPr>
          <p:nvPr>
            <p:ph idx="1"/>
          </p:nvPr>
        </p:nvSpPr>
        <p:spPr>
          <a:xfrm>
            <a:off x="457200" y="1447800"/>
            <a:ext cx="8229600" cy="5410200"/>
          </a:xfrm>
        </p:spPr>
        <p:txBody>
          <a:bodyPr>
            <a:normAutofit/>
          </a:bodyPr>
          <a:lstStyle/>
          <a:p>
            <a:pPr marL="109728" indent="0" algn="ctr">
              <a:buNone/>
            </a:pPr>
            <a:r>
              <a:rPr lang="en-US" sz="2800" b="1" dirty="0">
                <a:latin typeface="Calibri" panose="020F0502020204030204" pitchFamily="34" charset="0"/>
              </a:rPr>
              <a:t>An information </a:t>
            </a:r>
            <a:r>
              <a:rPr lang="en-US" sz="2800" b="1" dirty="0" smtClean="0">
                <a:latin typeface="Calibri" panose="020F0502020204030204" pitchFamily="34" charset="0"/>
              </a:rPr>
              <a:t>collection is:</a:t>
            </a:r>
            <a:endParaRPr lang="en-US" sz="2800" b="1" dirty="0">
              <a:latin typeface="Calibri" panose="020F0502020204030204" pitchFamily="34" charset="0"/>
            </a:endParaRPr>
          </a:p>
          <a:p>
            <a:pPr marL="109728" indent="0">
              <a:buNone/>
            </a:pPr>
            <a:endParaRPr lang="en-US" sz="1100" b="1" dirty="0">
              <a:latin typeface="Calibri" panose="020F0502020204030204" pitchFamily="34" charset="0"/>
            </a:endParaRPr>
          </a:p>
          <a:p>
            <a:pPr marL="0" indent="0" algn="ctr">
              <a:lnSpc>
                <a:spcPct val="150000"/>
              </a:lnSpc>
              <a:buNone/>
            </a:pPr>
            <a:r>
              <a:rPr lang="en-US" sz="2800" dirty="0" smtClean="0">
                <a:latin typeface="Calibri" panose="020F0502020204030204" pitchFamily="34" charset="0"/>
              </a:rPr>
              <a:t>The standardized </a:t>
            </a:r>
            <a:r>
              <a:rPr lang="en-US" sz="2800" dirty="0">
                <a:latin typeface="Calibri" panose="020F0502020204030204" pitchFamily="34" charset="0"/>
              </a:rPr>
              <a:t>"collection of information" for a specific purpose, regardless of form or format. The results of an information collection are owned by the requester, are solicited from respondents, and have an associated frequency.</a:t>
            </a:r>
          </a:p>
          <a:p>
            <a:pPr>
              <a:buFont typeface="Wingdings" panose="05000000000000000000" pitchFamily="2" charset="2"/>
              <a:buChar char="q"/>
            </a:pPr>
            <a:endParaRPr lang="en-US" dirty="0" smtClean="0">
              <a:latin typeface="Calibri" panose="020F0502020204030204" pitchFamily="34" charset="0"/>
            </a:endParaRPr>
          </a:p>
          <a:p>
            <a:pPr>
              <a:buFont typeface="Wingdings" panose="05000000000000000000" pitchFamily="2" charset="2"/>
              <a:buChar char="q"/>
            </a:pPr>
            <a:r>
              <a:rPr lang="en-US" dirty="0" smtClean="0">
                <a:latin typeface="Calibri" panose="020F0502020204030204" pitchFamily="34" charset="0"/>
              </a:rPr>
              <a:t>Is </a:t>
            </a:r>
            <a:r>
              <a:rPr lang="en-US" dirty="0">
                <a:latin typeface="Calibri" panose="020F0502020204030204" pitchFamily="34" charset="0"/>
              </a:rPr>
              <a:t>more than minimal information </a:t>
            </a:r>
          </a:p>
          <a:p>
            <a:pPr lvl="1">
              <a:buFont typeface="Wingdings" panose="05000000000000000000" pitchFamily="2" charset="2"/>
              <a:buChar char="q"/>
            </a:pPr>
            <a:r>
              <a:rPr lang="en-US" dirty="0">
                <a:latin typeface="Calibri" panose="020F0502020204030204" pitchFamily="34" charset="0"/>
              </a:rPr>
              <a:t>Name, address, phone number, and email</a:t>
            </a:r>
          </a:p>
          <a:p>
            <a:pPr>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5</a:t>
            </a:fld>
            <a:endParaRPr lang="en-US"/>
          </a:p>
        </p:txBody>
      </p:sp>
    </p:spTree>
    <p:extLst>
      <p:ext uri="{BB962C8B-B14F-4D97-AF65-F5344CB8AC3E}">
        <p14:creationId xmlns:p14="http://schemas.microsoft.com/office/powerpoint/2010/main" val="3862586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914400"/>
          </a:xfrm>
        </p:spPr>
        <p:txBody>
          <a:bodyPr/>
          <a:lstStyle/>
          <a:p>
            <a:r>
              <a:rPr lang="en-US" sz="3200" dirty="0" smtClean="0">
                <a:solidFill>
                  <a:srgbClr val="2F5897"/>
                </a:solidFill>
                <a:effectLst/>
                <a:latin typeface="Times New Roman" panose="02020603050405020304" pitchFamily="18" charset="0"/>
                <a:ea typeface="+mn-ea"/>
                <a:cs typeface="Times New Roman" panose="02020603050405020304" pitchFamily="18" charset="0"/>
              </a:rPr>
              <a:t>Contact Information / Helpful Websites</a:t>
            </a:r>
            <a:endParaRPr lang="en-US" sz="4000" dirty="0"/>
          </a:p>
        </p:txBody>
      </p:sp>
      <p:sp>
        <p:nvSpPr>
          <p:cNvPr id="3" name="Content Placeholder 2"/>
          <p:cNvSpPr>
            <a:spLocks noGrp="1"/>
          </p:cNvSpPr>
          <p:nvPr>
            <p:ph idx="1"/>
          </p:nvPr>
        </p:nvSpPr>
        <p:spPr/>
        <p:txBody>
          <a:bodyPr/>
          <a:lstStyle/>
          <a:p>
            <a:pPr algn="ctr"/>
            <a:r>
              <a:rPr lang="en-US" sz="2000" dirty="0">
                <a:solidFill>
                  <a:schemeClr val="tx1"/>
                </a:solidFill>
                <a:latin typeface="Times New Roman" panose="02020603050405020304" pitchFamily="18" charset="0"/>
                <a:cs typeface="Times New Roman" panose="02020603050405020304" pitchFamily="18" charset="0"/>
              </a:rPr>
              <a:t>Directives Division Org. Box </a:t>
            </a:r>
          </a:p>
          <a:p>
            <a:pPr lvl="1" algn="ctr"/>
            <a:r>
              <a:rPr lang="en-US" sz="2000" dirty="0" smtClean="0">
                <a:solidFill>
                  <a:schemeClr val="tx1"/>
                </a:solidFill>
                <a:latin typeface="Times New Roman" panose="02020603050405020304" pitchFamily="18" charset="0"/>
                <a:cs typeface="Times New Roman" panose="02020603050405020304" pitchFamily="18" charset="0"/>
                <a:hlinkClick r:id="rId3"/>
              </a:rPr>
              <a:t>whs.mc-alex.esd.mbx.dod-directives@mail.mil</a:t>
            </a:r>
            <a:endParaRPr lang="en-US" sz="2000" dirty="0" smtClean="0">
              <a:solidFill>
                <a:schemeClr val="tx1"/>
              </a:solidFill>
              <a:latin typeface="Times New Roman" panose="02020603050405020304" pitchFamily="18" charset="0"/>
              <a:cs typeface="Times New Roman" panose="02020603050405020304" pitchFamily="18" charset="0"/>
            </a:endParaRPr>
          </a:p>
          <a:p>
            <a:pPr marL="457200" lvl="1" indent="0" algn="ctr">
              <a:buNone/>
            </a:pP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Information Collections Org. Box</a:t>
            </a:r>
          </a:p>
          <a:p>
            <a:pPr lvl="1" algn="ctr"/>
            <a:r>
              <a:rPr lang="en-US" sz="2000" dirty="0" smtClean="0">
                <a:solidFill>
                  <a:schemeClr val="tx1"/>
                </a:solidFill>
                <a:latin typeface="Times New Roman" panose="02020603050405020304" pitchFamily="18" charset="0"/>
                <a:cs typeface="Times New Roman" panose="02020603050405020304" pitchFamily="18" charset="0"/>
                <a:hlinkClick r:id="rId4"/>
              </a:rPr>
              <a:t>whs.mc-alex.esd.mbx.dd-dod-information-collections@mail.mil</a:t>
            </a:r>
            <a:endParaRPr lang="en-US" sz="2000" dirty="0" smtClean="0">
              <a:solidFill>
                <a:schemeClr val="tx1"/>
              </a:solidFill>
              <a:latin typeface="Times New Roman" panose="02020603050405020304" pitchFamily="18" charset="0"/>
              <a:cs typeface="Times New Roman" panose="02020603050405020304" pitchFamily="18" charset="0"/>
            </a:endParaRPr>
          </a:p>
          <a:p>
            <a:pPr marL="457200" lvl="1" indent="0" algn="ctr">
              <a:buNone/>
            </a:pP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Information Collections Website</a:t>
            </a:r>
          </a:p>
          <a:p>
            <a:pPr lvl="1" algn="ctr"/>
            <a:r>
              <a:rPr lang="en-US" sz="2000" dirty="0">
                <a:solidFill>
                  <a:schemeClr val="tx1"/>
                </a:solidFill>
                <a:latin typeface="Times New Roman" panose="02020603050405020304" pitchFamily="18" charset="0"/>
                <a:cs typeface="Times New Roman" panose="02020603050405020304" pitchFamily="18" charset="0"/>
                <a:hlinkClick r:id="rId5"/>
              </a:rPr>
              <a:t>http://</a:t>
            </a:r>
            <a:r>
              <a:rPr lang="en-US" sz="2000" dirty="0" smtClean="0">
                <a:solidFill>
                  <a:schemeClr val="tx1"/>
                </a:solidFill>
                <a:latin typeface="Times New Roman" panose="02020603050405020304" pitchFamily="18" charset="0"/>
                <a:cs typeface="Times New Roman" panose="02020603050405020304" pitchFamily="18" charset="0"/>
                <a:hlinkClick r:id="rId5"/>
              </a:rPr>
              <a:t>www.dtic.mil/whs/directives/collections/index.html</a:t>
            </a:r>
            <a:endParaRPr lang="en-US" sz="2000" dirty="0" smtClean="0">
              <a:solidFill>
                <a:schemeClr val="tx1"/>
              </a:solidFill>
              <a:latin typeface="Times New Roman" panose="02020603050405020304" pitchFamily="18" charset="0"/>
              <a:cs typeface="Times New Roman" panose="02020603050405020304" pitchFamily="18" charset="0"/>
            </a:endParaRPr>
          </a:p>
          <a:p>
            <a:pPr marL="457200" lvl="1" indent="0" algn="ctr">
              <a:buNone/>
            </a:pP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IC System</a:t>
            </a:r>
          </a:p>
          <a:p>
            <a:pPr lvl="1" algn="ctr"/>
            <a:r>
              <a:rPr lang="en-US" sz="2000" dirty="0">
                <a:solidFill>
                  <a:schemeClr val="tx1"/>
                </a:solidFill>
                <a:latin typeface="Times New Roman" panose="02020603050405020304" pitchFamily="18" charset="0"/>
                <a:cs typeface="Times New Roman" panose="02020603050405020304" pitchFamily="18" charset="0"/>
                <a:hlinkClick r:id="rId6"/>
              </a:rPr>
              <a:t>https://</a:t>
            </a:r>
            <a:r>
              <a:rPr lang="en-US" sz="2000" dirty="0" smtClean="0">
                <a:solidFill>
                  <a:schemeClr val="tx1"/>
                </a:solidFill>
                <a:latin typeface="Times New Roman" panose="02020603050405020304" pitchFamily="18" charset="0"/>
                <a:cs typeface="Times New Roman" panose="02020603050405020304" pitchFamily="18" charset="0"/>
                <a:hlinkClick r:id="rId6"/>
              </a:rPr>
              <a:t>eitsdext.osd.mil/sites/dodiic/Pages/default.aspx</a:t>
            </a:r>
            <a:r>
              <a:rPr lang="en-US" sz="200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p>
            <a:pPr lvl="1" algn="ctr"/>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solidFill>
                  <a:prstClr val="black">
                    <a:lumMod val="65000"/>
                    <a:lumOff val="35000"/>
                  </a:prstClr>
                </a:solidFill>
              </a:rPr>
              <a:pPr/>
              <a:t>50</a:t>
            </a:fld>
            <a:endParaRPr lang="en-US">
              <a:solidFill>
                <a:prstClr val="black">
                  <a:lumMod val="65000"/>
                  <a:lumOff val="35000"/>
                </a:prstClr>
              </a:solidFill>
            </a:endParaRPr>
          </a:p>
        </p:txBody>
      </p:sp>
    </p:spTree>
    <p:extLst>
      <p:ext uri="{BB962C8B-B14F-4D97-AF65-F5344CB8AC3E}">
        <p14:creationId xmlns:p14="http://schemas.microsoft.com/office/powerpoint/2010/main" val="3057043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Types of DoD Information Collections</a:t>
            </a:r>
            <a:endParaRPr lang="en-US" sz="4000" b="1"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52600"/>
            <a:ext cx="8458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C48DB9A-4E50-441E-921F-67392E781FFC}" type="slidenum">
              <a:rPr lang="en-US" smtClean="0"/>
              <a:t>6</a:t>
            </a:fld>
            <a:endParaRPr lang="en-US"/>
          </a:p>
        </p:txBody>
      </p:sp>
      <p:sp>
        <p:nvSpPr>
          <p:cNvPr id="5" name="TextBox 4"/>
          <p:cNvSpPr txBox="1"/>
          <p:nvPr/>
        </p:nvSpPr>
        <p:spPr>
          <a:xfrm>
            <a:off x="6434750" y="3200400"/>
            <a:ext cx="838200" cy="246221"/>
          </a:xfrm>
          <a:prstGeom prst="rect">
            <a:avLst/>
          </a:prstGeom>
          <a:noFill/>
        </p:spPr>
        <p:txBody>
          <a:bodyPr wrap="square" rtlCol="0">
            <a:spAutoFit/>
          </a:bodyPr>
          <a:lstStyle/>
          <a:p>
            <a:r>
              <a:rPr lang="en-US" sz="1000" dirty="0" smtClean="0">
                <a:latin typeface="Calibri" panose="020F0502020204030204" pitchFamily="34" charset="0"/>
              </a:rPr>
              <a:t>Component </a:t>
            </a:r>
            <a:endParaRPr lang="en-US" sz="1000" dirty="0">
              <a:latin typeface="Calibri" panose="020F0502020204030204" pitchFamily="34" charset="0"/>
            </a:endParaRPr>
          </a:p>
        </p:txBody>
      </p:sp>
    </p:spTree>
    <p:extLst>
      <p:ext uri="{BB962C8B-B14F-4D97-AF65-F5344CB8AC3E}">
        <p14:creationId xmlns:p14="http://schemas.microsoft.com/office/powerpoint/2010/main" val="201289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considered a DoD “Internal” population? </a:t>
            </a:r>
            <a:endParaRPr lang="en-US" dirty="0"/>
          </a:p>
        </p:txBody>
      </p:sp>
      <p:sp>
        <p:nvSpPr>
          <p:cNvPr id="3" name="Content Placeholder 2"/>
          <p:cNvSpPr>
            <a:spLocks noGrp="1"/>
          </p:cNvSpPr>
          <p:nvPr>
            <p:ph idx="1"/>
          </p:nvPr>
        </p:nvSpPr>
        <p:spPr>
          <a:xfrm>
            <a:off x="457200" y="1752600"/>
            <a:ext cx="8229600" cy="4876800"/>
          </a:xfrm>
        </p:spPr>
        <p:txBody>
          <a:bodyPr>
            <a:normAutofit fontScale="92500"/>
          </a:bodyPr>
          <a:lstStyle/>
          <a:p>
            <a:pPr>
              <a:buFont typeface="Wingdings" panose="05000000000000000000" pitchFamily="2" charset="2"/>
              <a:buChar char="q"/>
            </a:pPr>
            <a:r>
              <a:rPr lang="en-US" dirty="0" smtClean="0">
                <a:solidFill>
                  <a:schemeClr val="tx1">
                    <a:lumMod val="65000"/>
                    <a:lumOff val="35000"/>
                  </a:schemeClr>
                </a:solidFill>
                <a:latin typeface="Calibri" panose="020F0502020204030204" pitchFamily="34" charset="0"/>
              </a:rPr>
              <a:t>There are two groups that make up a DoD Internal Population:</a:t>
            </a:r>
          </a:p>
          <a:p>
            <a:pPr lvl="1">
              <a:buFont typeface="Wingdings" panose="05000000000000000000" pitchFamily="2" charset="2"/>
              <a:buChar char="q"/>
            </a:pPr>
            <a:r>
              <a:rPr lang="en-US" sz="2000" dirty="0" smtClean="0">
                <a:solidFill>
                  <a:schemeClr val="tx1">
                    <a:lumMod val="65000"/>
                    <a:lumOff val="35000"/>
                  </a:schemeClr>
                </a:solidFill>
                <a:latin typeface="Calibri" panose="020F0502020204030204" pitchFamily="34" charset="0"/>
              </a:rPr>
              <a:t>Active Duty Service / Military Members</a:t>
            </a:r>
          </a:p>
          <a:p>
            <a:pPr lvl="1">
              <a:buFont typeface="Wingdings" panose="05000000000000000000" pitchFamily="2" charset="2"/>
              <a:buChar char="q"/>
            </a:pPr>
            <a:r>
              <a:rPr lang="en-US" sz="2000" dirty="0" smtClean="0">
                <a:solidFill>
                  <a:schemeClr val="tx1">
                    <a:lumMod val="65000"/>
                    <a:lumOff val="35000"/>
                  </a:schemeClr>
                </a:solidFill>
                <a:latin typeface="Calibri" panose="020F0502020204030204" pitchFamily="34" charset="0"/>
              </a:rPr>
              <a:t>Government / Federal Employees </a:t>
            </a:r>
          </a:p>
          <a:p>
            <a:pPr lvl="1">
              <a:buFont typeface="Wingdings" panose="05000000000000000000" pitchFamily="2" charset="2"/>
              <a:buChar char="q"/>
            </a:pPr>
            <a:endParaRPr lang="en-US" dirty="0" smtClean="0">
              <a:solidFill>
                <a:schemeClr val="tx1">
                  <a:lumMod val="75000"/>
                  <a:lumOff val="25000"/>
                </a:schemeClr>
              </a:solidFill>
              <a:latin typeface="Calibri" panose="020F0502020204030204" pitchFamily="34" charset="0"/>
            </a:endParaRPr>
          </a:p>
          <a:p>
            <a:pPr>
              <a:buFont typeface="Wingdings" panose="05000000000000000000" pitchFamily="2" charset="2"/>
              <a:buChar char="q"/>
              <a:defRPr/>
            </a:pPr>
            <a:r>
              <a:rPr lang="en-US" sz="2000" b="1" u="sng" dirty="0" smtClean="0">
                <a:solidFill>
                  <a:schemeClr val="tx2"/>
                </a:solidFill>
                <a:latin typeface="Times New Roman" panose="02020603050405020304" pitchFamily="18" charset="0"/>
                <a:cs typeface="Times New Roman" panose="02020603050405020304" pitchFamily="18" charset="0"/>
              </a:rPr>
              <a:t>Exception: 10 </a:t>
            </a:r>
            <a:r>
              <a:rPr lang="en-US" sz="2000" b="1" u="sng" dirty="0">
                <a:solidFill>
                  <a:schemeClr val="tx2"/>
                </a:solidFill>
                <a:latin typeface="Times New Roman" panose="02020603050405020304" pitchFamily="18" charset="0"/>
                <a:cs typeface="Times New Roman" panose="02020603050405020304" pitchFamily="18" charset="0"/>
              </a:rPr>
              <a:t>U.S.C. Chapter 88, Sec. 1782 “Surveys of Military Families</a:t>
            </a:r>
            <a:r>
              <a:rPr lang="en-US" sz="2000" b="1" u="sng" dirty="0" smtClean="0">
                <a:solidFill>
                  <a:schemeClr val="tx2"/>
                </a:solidFill>
                <a:latin typeface="Times New Roman" panose="02020603050405020304" pitchFamily="18" charset="0"/>
                <a:cs typeface="Times New Roman" panose="02020603050405020304" pitchFamily="18" charset="0"/>
              </a:rPr>
              <a:t>”</a:t>
            </a:r>
            <a:endParaRPr lang="en-US" sz="1200" b="1" u="sng" dirty="0">
              <a:solidFill>
                <a:schemeClr val="tx2"/>
              </a:solidFill>
              <a:latin typeface="Times New Roman" panose="02020603050405020304" pitchFamily="18" charset="0"/>
              <a:cs typeface="Times New Roman" panose="02020603050405020304" pitchFamily="18" charset="0"/>
            </a:endParaRPr>
          </a:p>
          <a:p>
            <a:pPr marL="1085850" lvl="1" indent="-342900">
              <a:buFont typeface="Wingdings" panose="05000000000000000000" pitchFamily="2" charset="2"/>
              <a:buChar char="q"/>
              <a:defRPr/>
            </a:pPr>
            <a:r>
              <a:rPr lang="en-US" sz="1900" dirty="0">
                <a:solidFill>
                  <a:schemeClr val="tx1">
                    <a:lumMod val="75000"/>
                    <a:lumOff val="25000"/>
                  </a:schemeClr>
                </a:solidFill>
                <a:latin typeface="Calibri" panose="020F0502020204030204" pitchFamily="34" charset="0"/>
              </a:rPr>
              <a:t>Must be used to determine the effectiveness of Federal programs relating to military families and the need for new programs.</a:t>
            </a:r>
          </a:p>
          <a:p>
            <a:pPr marL="1485900" lvl="2" indent="-342900">
              <a:buFont typeface="Wingdings" panose="05000000000000000000" pitchFamily="2" charset="2"/>
              <a:buChar char="q"/>
              <a:defRPr/>
            </a:pPr>
            <a:r>
              <a:rPr lang="en-US" sz="1900" dirty="0">
                <a:solidFill>
                  <a:schemeClr val="tx1">
                    <a:lumMod val="75000"/>
                    <a:lumOff val="25000"/>
                  </a:schemeClr>
                </a:solidFill>
                <a:latin typeface="Calibri" panose="020F0502020204030204" pitchFamily="34" charset="0"/>
              </a:rPr>
              <a:t>Members of the armed forces (active duty, active status, or retired);</a:t>
            </a:r>
          </a:p>
          <a:p>
            <a:pPr marL="1485900" lvl="2" indent="-342900">
              <a:buFont typeface="Wingdings" panose="05000000000000000000" pitchFamily="2" charset="2"/>
              <a:buChar char="q"/>
              <a:defRPr/>
            </a:pPr>
            <a:r>
              <a:rPr lang="en-US" sz="1900" dirty="0">
                <a:solidFill>
                  <a:schemeClr val="tx1">
                    <a:lumMod val="75000"/>
                    <a:lumOff val="25000"/>
                  </a:schemeClr>
                </a:solidFill>
                <a:latin typeface="Calibri" panose="020F0502020204030204" pitchFamily="34" charset="0"/>
              </a:rPr>
              <a:t>Family members of such members; and</a:t>
            </a:r>
          </a:p>
          <a:p>
            <a:pPr marL="1485900" lvl="2" indent="-342900">
              <a:buFont typeface="Wingdings" panose="05000000000000000000" pitchFamily="2" charset="2"/>
              <a:buChar char="q"/>
              <a:defRPr/>
            </a:pPr>
            <a:r>
              <a:rPr lang="en-US" sz="1900" dirty="0">
                <a:solidFill>
                  <a:schemeClr val="tx1">
                    <a:lumMod val="75000"/>
                    <a:lumOff val="25000"/>
                  </a:schemeClr>
                </a:solidFill>
                <a:latin typeface="Calibri" panose="020F0502020204030204" pitchFamily="34" charset="0"/>
              </a:rPr>
              <a:t>Survivors of deceased retired members and of members who died while on active duty.</a:t>
            </a:r>
          </a:p>
          <a:p>
            <a:pPr lvl="1">
              <a:buFont typeface="Wingdings" panose="05000000000000000000" pitchFamily="2" charset="2"/>
              <a:buChar char="q"/>
              <a:defRPr/>
            </a:pPr>
            <a:r>
              <a:rPr lang="en-US" sz="1900" dirty="0">
                <a:solidFill>
                  <a:schemeClr val="tx1">
                    <a:lumMod val="75000"/>
                    <a:lumOff val="25000"/>
                  </a:schemeClr>
                </a:solidFill>
                <a:latin typeface="Calibri" panose="020F0502020204030204" pitchFamily="34" charset="0"/>
              </a:rPr>
              <a:t>Responses must be voluntary</a:t>
            </a:r>
            <a:r>
              <a:rPr lang="en-US" sz="1900" dirty="0" smtClean="0">
                <a:solidFill>
                  <a:schemeClr val="tx1">
                    <a:lumMod val="75000"/>
                    <a:lumOff val="25000"/>
                  </a:schemeClr>
                </a:solidFill>
                <a:latin typeface="Calibri" panose="020F0502020204030204" pitchFamily="34" charset="0"/>
              </a:rPr>
              <a:t>.</a:t>
            </a:r>
          </a:p>
          <a:p>
            <a:pPr lvl="1">
              <a:buFont typeface="Wingdings" panose="05000000000000000000" pitchFamily="2" charset="2"/>
              <a:buChar char="q"/>
              <a:defRPr/>
            </a:pPr>
            <a:r>
              <a:rPr lang="en-US" sz="1900" dirty="0" smtClean="0">
                <a:solidFill>
                  <a:schemeClr val="tx1">
                    <a:lumMod val="75000"/>
                    <a:lumOff val="25000"/>
                  </a:schemeClr>
                </a:solidFill>
                <a:latin typeface="Calibri" panose="020F0502020204030204" pitchFamily="34" charset="0"/>
              </a:rPr>
              <a:t>Collection instrument must be a survey.</a:t>
            </a:r>
            <a:endParaRPr lang="en-US" sz="1900" dirty="0">
              <a:solidFill>
                <a:schemeClr val="tx1">
                  <a:lumMod val="75000"/>
                  <a:lumOff val="25000"/>
                </a:schemeClr>
              </a:solidFill>
              <a:latin typeface="Calibri" panose="020F0502020204030204" pitchFamily="34" charset="0"/>
            </a:endParaRPr>
          </a:p>
          <a:p>
            <a:pPr lvl="2">
              <a:buFont typeface="Wingdings" panose="05000000000000000000" pitchFamily="2" charset="2"/>
              <a:buChar char="q"/>
              <a:defRPr/>
            </a:pPr>
            <a:r>
              <a:rPr lang="en-US" sz="1900" dirty="0">
                <a:solidFill>
                  <a:schemeClr val="tx1">
                    <a:lumMod val="75000"/>
                    <a:lumOff val="25000"/>
                  </a:schemeClr>
                </a:solidFill>
                <a:latin typeface="Calibri" panose="020F0502020204030204" pitchFamily="34" charset="0"/>
              </a:rPr>
              <a:t>Example: POTFF Survey</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5C48DB9A-4E50-441E-921F-67392E781FFC}" type="slidenum">
              <a:rPr lang="en-US" smtClean="0"/>
              <a:t>7</a:t>
            </a:fld>
            <a:endParaRPr lang="en-US"/>
          </a:p>
        </p:txBody>
      </p:sp>
    </p:spTree>
    <p:extLst>
      <p:ext uri="{BB962C8B-B14F-4D97-AF65-F5344CB8AC3E}">
        <p14:creationId xmlns:p14="http://schemas.microsoft.com/office/powerpoint/2010/main" val="1129492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a:t>Why do I need a license?</a:t>
            </a:r>
          </a:p>
        </p:txBody>
      </p:sp>
      <p:sp>
        <p:nvSpPr>
          <p:cNvPr id="3" name="Content Placeholder 2"/>
          <p:cNvSpPr>
            <a:spLocks noGrp="1"/>
          </p:cNvSpPr>
          <p:nvPr>
            <p:ph idx="1"/>
          </p:nvPr>
        </p:nvSpPr>
        <p:spPr>
          <a:xfrm>
            <a:off x="457200" y="1676400"/>
            <a:ext cx="8229600" cy="4525963"/>
          </a:xfrm>
        </p:spPr>
        <p:txBody>
          <a:bodyPr/>
          <a:lstStyle/>
          <a:p>
            <a:pPr>
              <a:buFont typeface="Wingdings" panose="05000000000000000000" pitchFamily="2" charset="2"/>
              <a:buChar char="q"/>
            </a:pPr>
            <a:r>
              <a:rPr lang="en-US" dirty="0">
                <a:solidFill>
                  <a:schemeClr val="tx1">
                    <a:lumMod val="65000"/>
                    <a:lumOff val="35000"/>
                  </a:schemeClr>
                </a:solidFill>
                <a:latin typeface="Calibri" panose="020F0502020204030204" pitchFamily="34" charset="0"/>
              </a:rPr>
              <a:t>To reduce duplication and lower the cost of </a:t>
            </a:r>
            <a:r>
              <a:rPr lang="en-US" dirty="0" smtClean="0">
                <a:solidFill>
                  <a:schemeClr val="tx1">
                    <a:lumMod val="65000"/>
                    <a:lumOff val="35000"/>
                  </a:schemeClr>
                </a:solidFill>
                <a:latin typeface="Calibri" panose="020F0502020204030204" pitchFamily="34" charset="0"/>
              </a:rPr>
              <a:t>collections</a:t>
            </a:r>
          </a:p>
          <a:p>
            <a:pPr marL="0" indent="0">
              <a:buNone/>
            </a:pPr>
            <a:endParaRPr lang="en-US" dirty="0">
              <a:solidFill>
                <a:schemeClr val="tx1">
                  <a:lumMod val="65000"/>
                  <a:lumOff val="35000"/>
                </a:schemeClr>
              </a:solidFill>
              <a:latin typeface="Calibri" panose="020F0502020204030204" pitchFamily="34" charset="0"/>
            </a:endParaRPr>
          </a:p>
          <a:p>
            <a:pPr>
              <a:buFont typeface="Wingdings" panose="05000000000000000000" pitchFamily="2" charset="2"/>
              <a:buChar char="q"/>
            </a:pPr>
            <a:r>
              <a:rPr lang="en-US" sz="2500" dirty="0">
                <a:solidFill>
                  <a:schemeClr val="tx1">
                    <a:lumMod val="65000"/>
                    <a:lumOff val="35000"/>
                  </a:schemeClr>
                </a:solidFill>
                <a:latin typeface="Calibri" panose="020F0502020204030204" pitchFamily="34" charset="0"/>
              </a:rPr>
              <a:t>To ensure compliance with more than 300 laws, regulations, and issuances concerning:</a:t>
            </a:r>
          </a:p>
          <a:p>
            <a:pPr marL="281178" indent="-171450">
              <a:buFont typeface="Wingdings" panose="05000000000000000000" pitchFamily="2" charset="2"/>
              <a:buChar char="q"/>
            </a:pPr>
            <a:endParaRPr lang="en-US" sz="900" dirty="0">
              <a:solidFill>
                <a:schemeClr val="tx1">
                  <a:lumMod val="65000"/>
                  <a:lumOff val="35000"/>
                </a:schemeClr>
              </a:solidFill>
              <a:latin typeface="Calibri" panose="020F0502020204030204" pitchFamily="34" charset="0"/>
            </a:endParaRPr>
          </a:p>
          <a:p>
            <a:pPr lvl="1">
              <a:buFont typeface="Wingdings" panose="05000000000000000000" pitchFamily="2" charset="2"/>
              <a:buChar char="q"/>
            </a:pPr>
            <a:r>
              <a:rPr lang="en-US" sz="2100" dirty="0">
                <a:solidFill>
                  <a:schemeClr val="tx1">
                    <a:lumMod val="65000"/>
                    <a:lumOff val="35000"/>
                  </a:schemeClr>
                </a:solidFill>
                <a:latin typeface="Calibri" panose="020F0502020204030204" pitchFamily="34" charset="0"/>
              </a:rPr>
              <a:t>Privacy and personally identifiable information</a:t>
            </a:r>
          </a:p>
          <a:p>
            <a:pPr lvl="1">
              <a:buFont typeface="Wingdings" panose="05000000000000000000" pitchFamily="2" charset="2"/>
              <a:buChar char="q"/>
            </a:pPr>
            <a:r>
              <a:rPr lang="en-US" sz="2100" dirty="0">
                <a:solidFill>
                  <a:schemeClr val="tx1">
                    <a:lumMod val="65000"/>
                    <a:lumOff val="35000"/>
                  </a:schemeClr>
                </a:solidFill>
                <a:latin typeface="Calibri" panose="020F0502020204030204" pitchFamily="34" charset="0"/>
              </a:rPr>
              <a:t>Records management and disposition </a:t>
            </a:r>
          </a:p>
          <a:p>
            <a:pPr lvl="1">
              <a:buFont typeface="Wingdings" panose="05000000000000000000" pitchFamily="2" charset="2"/>
              <a:buChar char="q"/>
            </a:pPr>
            <a:r>
              <a:rPr lang="en-US" sz="2100" dirty="0">
                <a:solidFill>
                  <a:schemeClr val="tx1">
                    <a:lumMod val="65000"/>
                    <a:lumOff val="35000"/>
                  </a:schemeClr>
                </a:solidFill>
                <a:latin typeface="Calibri" panose="020F0502020204030204" pitchFamily="34" charset="0"/>
              </a:rPr>
              <a:t>Information assurance</a:t>
            </a:r>
          </a:p>
          <a:p>
            <a:pPr lvl="1">
              <a:buFont typeface="Wingdings" panose="05000000000000000000" pitchFamily="2" charset="2"/>
              <a:buChar char="q"/>
            </a:pPr>
            <a:r>
              <a:rPr lang="en-US" sz="2100" dirty="0">
                <a:solidFill>
                  <a:schemeClr val="tx1">
                    <a:lumMod val="65000"/>
                    <a:lumOff val="35000"/>
                  </a:schemeClr>
                </a:solidFill>
                <a:latin typeface="Calibri" panose="020F0502020204030204" pitchFamily="34" charset="0"/>
              </a:rPr>
              <a:t>Security</a:t>
            </a:r>
          </a:p>
          <a:p>
            <a:pPr lvl="1">
              <a:buFont typeface="Wingdings" panose="05000000000000000000" pitchFamily="2" charset="2"/>
              <a:buChar char="q"/>
            </a:pPr>
            <a:r>
              <a:rPr lang="en-US" sz="2100" dirty="0">
                <a:solidFill>
                  <a:schemeClr val="tx1">
                    <a:lumMod val="65000"/>
                    <a:lumOff val="35000"/>
                  </a:schemeClr>
                </a:solidFill>
                <a:latin typeface="Calibri" panose="020F0502020204030204" pitchFamily="34" charset="0"/>
              </a:rPr>
              <a:t>Human research protection</a:t>
            </a:r>
          </a:p>
          <a:p>
            <a:pPr lvl="1">
              <a:buFont typeface="Wingdings" panose="05000000000000000000" pitchFamily="2" charset="2"/>
              <a:buChar char="q"/>
            </a:pPr>
            <a:r>
              <a:rPr lang="en-US" sz="2100" dirty="0">
                <a:solidFill>
                  <a:schemeClr val="tx1">
                    <a:lumMod val="65000"/>
                    <a:lumOff val="35000"/>
                  </a:schemeClr>
                </a:solidFill>
                <a:latin typeface="Calibri" panose="020F0502020204030204" pitchFamily="34" charset="0"/>
              </a:rPr>
              <a:t>Survey construction best practices</a:t>
            </a:r>
          </a:p>
          <a:p>
            <a:endParaRPr lang="en-US" dirty="0"/>
          </a:p>
        </p:txBody>
      </p:sp>
      <p:sp>
        <p:nvSpPr>
          <p:cNvPr id="4" name="Slide Number Placeholder 3"/>
          <p:cNvSpPr>
            <a:spLocks noGrp="1"/>
          </p:cNvSpPr>
          <p:nvPr>
            <p:ph type="sldNum" sz="quarter" idx="12"/>
          </p:nvPr>
        </p:nvSpPr>
        <p:spPr/>
        <p:txBody>
          <a:bodyPr/>
          <a:lstStyle/>
          <a:p>
            <a:fld id="{5C48DB9A-4E50-441E-921F-67392E781FFC}" type="slidenum">
              <a:rPr lang="en-US" smtClean="0"/>
              <a:t>8</a:t>
            </a:fld>
            <a:endParaRPr lang="en-US"/>
          </a:p>
        </p:txBody>
      </p:sp>
    </p:spTree>
    <p:extLst>
      <p:ext uri="{BB962C8B-B14F-4D97-AF65-F5344CB8AC3E}">
        <p14:creationId xmlns:p14="http://schemas.microsoft.com/office/powerpoint/2010/main" val="3406382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00200"/>
          </a:xfrm>
        </p:spPr>
        <p:txBody>
          <a:bodyPr/>
          <a:lstStyle/>
          <a:p>
            <a:r>
              <a:rPr lang="en-US" sz="4400" dirty="0"/>
              <a:t>A </a:t>
            </a:r>
            <a:r>
              <a:rPr lang="en-US" sz="4400" dirty="0" smtClean="0"/>
              <a:t>Report Control Symbol (RCS) Explained</a:t>
            </a:r>
            <a:endParaRPr lang="en-US" sz="4400"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8229600" cy="291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C48DB9A-4E50-441E-921F-67392E781FFC}" type="slidenum">
              <a:rPr lang="en-US" smtClean="0"/>
              <a:t>9</a:t>
            </a:fld>
            <a:endParaRPr lang="en-US"/>
          </a:p>
        </p:txBody>
      </p:sp>
    </p:spTree>
    <p:extLst>
      <p:ext uri="{BB962C8B-B14F-4D97-AF65-F5344CB8AC3E}">
        <p14:creationId xmlns:p14="http://schemas.microsoft.com/office/powerpoint/2010/main" val="23579419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6086</Words>
  <Application>Microsoft Office PowerPoint</Application>
  <PresentationFormat>On-screen Show (4:3)</PresentationFormat>
  <Paragraphs>894</Paragraphs>
  <Slides>50</Slides>
  <Notes>50</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Executive</vt:lpstr>
      <vt:lpstr>1_Executive</vt:lpstr>
      <vt:lpstr>2_Executive</vt:lpstr>
      <vt:lpstr>PowerPoint Presentation</vt:lpstr>
      <vt:lpstr>Agenda</vt:lpstr>
      <vt:lpstr>Contact Information</vt:lpstr>
      <vt:lpstr>Efforts and Responsibilities of the DoD IIC Program</vt:lpstr>
      <vt:lpstr>Information Collection 101</vt:lpstr>
      <vt:lpstr>Types of DoD Information Collections</vt:lpstr>
      <vt:lpstr>Who is considered a DoD “Internal” population? </vt:lpstr>
      <vt:lpstr>Why do I need a license?</vt:lpstr>
      <vt:lpstr>A Report Control Symbol (RCS) Explained</vt:lpstr>
      <vt:lpstr>What Doesn’t Need a License?</vt:lpstr>
      <vt:lpstr>Copies of Collections</vt:lpstr>
      <vt:lpstr>Overview of the RCS Assignment Process</vt:lpstr>
      <vt:lpstr>Overview of the RCS Assignment Process with a DoD issuance</vt:lpstr>
      <vt:lpstr>Overview of the RCS assignment process with its DoD issuance</vt:lpstr>
      <vt:lpstr>Process Participants</vt:lpstr>
      <vt:lpstr>PowerPoint Presentation</vt:lpstr>
      <vt:lpstr>Step 2: Complete Cost Summary Estimate(CAPE) and draft DD Form 2936</vt:lpstr>
      <vt:lpstr>Step 2: Complete cost summary (CAPE) and draft DD Form 2936</vt:lpstr>
      <vt:lpstr>Step 2: Complete cost summary (CAPE) and draft DD Form 2936</vt:lpstr>
      <vt:lpstr>Step 2: Example cost summary methodology statement</vt:lpstr>
      <vt:lpstr>Completing DD Form 2936</vt:lpstr>
      <vt:lpstr>Completing DD Form 2936</vt:lpstr>
      <vt:lpstr>Completing DD Form 2936</vt:lpstr>
      <vt:lpstr>Cost-Dependent Signature Levels</vt:lpstr>
      <vt:lpstr>- BREAK -</vt:lpstr>
      <vt:lpstr>PowerPoint Presentation</vt:lpstr>
      <vt:lpstr>Who are the Mandatory Coordinators? </vt:lpstr>
      <vt:lpstr>When is each Mandatory Coordinator needed? </vt:lpstr>
      <vt:lpstr>Mandatory coordinators’ coordination processes</vt:lpstr>
      <vt:lpstr>Mandatory coordinators’ coordination processes</vt:lpstr>
      <vt:lpstr>PowerPoint Presentation</vt:lpstr>
      <vt:lpstr>PowerPoint Presentation</vt:lpstr>
      <vt:lpstr>Prescribing Documents / Authorities </vt:lpstr>
      <vt:lpstr>Processing an Internal Information Collection with an Issuance</vt:lpstr>
      <vt:lpstr>Internal Information Collections in DoD Issuances</vt:lpstr>
      <vt:lpstr>Internal Information Collections in DoD Issuances</vt:lpstr>
      <vt:lpstr>Internal Information Collections in DoD Issuances</vt:lpstr>
      <vt:lpstr> Knowledge Check Activity</vt:lpstr>
      <vt:lpstr>PowerPoint Presentation</vt:lpstr>
      <vt:lpstr>Approvals Periods and Types of Submissions &amp; Changes </vt:lpstr>
      <vt:lpstr>Approval Periods</vt:lpstr>
      <vt:lpstr>Reinstatements</vt:lpstr>
      <vt:lpstr>Revisions (Changes)</vt:lpstr>
      <vt:lpstr>Extension </vt:lpstr>
      <vt:lpstr>Emergency Approvals </vt:lpstr>
      <vt:lpstr>Interagency and External Collections</vt:lpstr>
      <vt:lpstr>Collections that are both Public and DoD Internal </vt:lpstr>
      <vt:lpstr>Additional Trainings</vt:lpstr>
      <vt:lpstr>Any Final Questions? </vt:lpstr>
      <vt:lpstr>Contact Information / Helpful Websites</vt:lpstr>
    </vt:vector>
  </TitlesOfParts>
  <Company>EITSD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Kaitlin Chiarelli</dc:creator>
  <cp:lastModifiedBy>Karl Pabst</cp:lastModifiedBy>
  <cp:revision>52</cp:revision>
  <cp:lastPrinted>2016-09-16T14:51:26Z</cp:lastPrinted>
  <dcterms:created xsi:type="dcterms:W3CDTF">2016-09-12T12:29:00Z</dcterms:created>
  <dcterms:modified xsi:type="dcterms:W3CDTF">2016-09-22T13:03:38Z</dcterms:modified>
</cp:coreProperties>
</file>