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68" r:id="rId5"/>
    <p:sldId id="418" r:id="rId6"/>
    <p:sldId id="419" r:id="rId7"/>
    <p:sldId id="378" r:id="rId8"/>
    <p:sldId id="409" r:id="rId9"/>
    <p:sldId id="420" r:id="rId10"/>
    <p:sldId id="421" r:id="rId11"/>
    <p:sldId id="314" r:id="rId12"/>
    <p:sldId id="422" r:id="rId13"/>
    <p:sldId id="403" r:id="rId14"/>
    <p:sldId id="424" r:id="rId15"/>
    <p:sldId id="425" r:id="rId16"/>
    <p:sldId id="426" r:id="rId17"/>
    <p:sldId id="427" r:id="rId18"/>
    <p:sldId id="380" r:id="rId19"/>
    <p:sldId id="381" r:id="rId20"/>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7" autoAdjust="0"/>
    <p:restoredTop sz="89631" autoAdjust="0"/>
  </p:normalViewPr>
  <p:slideViewPr>
    <p:cSldViewPr snapToGrid="0">
      <p:cViewPr varScale="1">
        <p:scale>
          <a:sx n="77" d="100"/>
          <a:sy n="77" d="100"/>
        </p:scale>
        <p:origin x="198"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B16E421A-381C-4A95-8E79-29B8C40D6E41}" type="datetimeFigureOut">
              <a:rPr lang="en-US" smtClean="0"/>
              <a:t>7/27/2018</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E607EC29-5CEE-416F-9C1C-CFF80DAE756D}" type="slidenum">
              <a:rPr lang="en-US" smtClean="0"/>
              <a:t>‹#›</a:t>
            </a:fld>
            <a:endParaRPr lang="en-US"/>
          </a:p>
        </p:txBody>
      </p:sp>
    </p:spTree>
    <p:extLst>
      <p:ext uri="{BB962C8B-B14F-4D97-AF65-F5344CB8AC3E}">
        <p14:creationId xmlns:p14="http://schemas.microsoft.com/office/powerpoint/2010/main" val="3939297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1</a:t>
            </a:fld>
            <a:endParaRPr lang="en-US"/>
          </a:p>
        </p:txBody>
      </p:sp>
    </p:spTree>
    <p:extLst>
      <p:ext uri="{BB962C8B-B14F-4D97-AF65-F5344CB8AC3E}">
        <p14:creationId xmlns:p14="http://schemas.microsoft.com/office/powerpoint/2010/main" val="31787374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10</a:t>
            </a:fld>
            <a:endParaRPr lang="en-US"/>
          </a:p>
        </p:txBody>
      </p:sp>
    </p:spTree>
    <p:extLst>
      <p:ext uri="{BB962C8B-B14F-4D97-AF65-F5344CB8AC3E}">
        <p14:creationId xmlns:p14="http://schemas.microsoft.com/office/powerpoint/2010/main" val="25797510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11</a:t>
            </a:fld>
            <a:endParaRPr lang="en-US"/>
          </a:p>
        </p:txBody>
      </p:sp>
    </p:spTree>
    <p:extLst>
      <p:ext uri="{BB962C8B-B14F-4D97-AF65-F5344CB8AC3E}">
        <p14:creationId xmlns:p14="http://schemas.microsoft.com/office/powerpoint/2010/main" val="3736192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12</a:t>
            </a:fld>
            <a:endParaRPr lang="en-US"/>
          </a:p>
        </p:txBody>
      </p:sp>
    </p:spTree>
    <p:extLst>
      <p:ext uri="{BB962C8B-B14F-4D97-AF65-F5344CB8AC3E}">
        <p14:creationId xmlns:p14="http://schemas.microsoft.com/office/powerpoint/2010/main" val="22339694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13</a:t>
            </a:fld>
            <a:endParaRPr lang="en-US"/>
          </a:p>
        </p:txBody>
      </p:sp>
    </p:spTree>
    <p:extLst>
      <p:ext uri="{BB962C8B-B14F-4D97-AF65-F5344CB8AC3E}">
        <p14:creationId xmlns:p14="http://schemas.microsoft.com/office/powerpoint/2010/main" val="12454845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14</a:t>
            </a:fld>
            <a:endParaRPr lang="en-US"/>
          </a:p>
        </p:txBody>
      </p:sp>
    </p:spTree>
    <p:extLst>
      <p:ext uri="{BB962C8B-B14F-4D97-AF65-F5344CB8AC3E}">
        <p14:creationId xmlns:p14="http://schemas.microsoft.com/office/powerpoint/2010/main" val="8756981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15</a:t>
            </a:fld>
            <a:endParaRPr lang="en-US"/>
          </a:p>
        </p:txBody>
      </p:sp>
    </p:spTree>
    <p:extLst>
      <p:ext uri="{BB962C8B-B14F-4D97-AF65-F5344CB8AC3E}">
        <p14:creationId xmlns:p14="http://schemas.microsoft.com/office/powerpoint/2010/main" val="3451833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16</a:t>
            </a:fld>
            <a:endParaRPr lang="en-US"/>
          </a:p>
        </p:txBody>
      </p:sp>
    </p:spTree>
    <p:extLst>
      <p:ext uri="{BB962C8B-B14F-4D97-AF65-F5344CB8AC3E}">
        <p14:creationId xmlns:p14="http://schemas.microsoft.com/office/powerpoint/2010/main" val="1310486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17</a:t>
            </a:fld>
            <a:endParaRPr lang="en-US"/>
          </a:p>
        </p:txBody>
      </p:sp>
    </p:spTree>
    <p:extLst>
      <p:ext uri="{BB962C8B-B14F-4D97-AF65-F5344CB8AC3E}">
        <p14:creationId xmlns:p14="http://schemas.microsoft.com/office/powerpoint/2010/main" val="31797661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18</a:t>
            </a:fld>
            <a:endParaRPr lang="en-US"/>
          </a:p>
        </p:txBody>
      </p:sp>
    </p:spTree>
    <p:extLst>
      <p:ext uri="{BB962C8B-B14F-4D97-AF65-F5344CB8AC3E}">
        <p14:creationId xmlns:p14="http://schemas.microsoft.com/office/powerpoint/2010/main" val="36796803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19</a:t>
            </a:fld>
            <a:endParaRPr lang="en-US"/>
          </a:p>
        </p:txBody>
      </p:sp>
    </p:spTree>
    <p:extLst>
      <p:ext uri="{BB962C8B-B14F-4D97-AF65-F5344CB8AC3E}">
        <p14:creationId xmlns:p14="http://schemas.microsoft.com/office/powerpoint/2010/main" val="3892935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2</a:t>
            </a:fld>
            <a:endParaRPr lang="en-US"/>
          </a:p>
        </p:txBody>
      </p:sp>
    </p:spTree>
    <p:extLst>
      <p:ext uri="{BB962C8B-B14F-4D97-AF65-F5344CB8AC3E}">
        <p14:creationId xmlns:p14="http://schemas.microsoft.com/office/powerpoint/2010/main" val="1533529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3</a:t>
            </a:fld>
            <a:endParaRPr lang="en-US"/>
          </a:p>
        </p:txBody>
      </p:sp>
    </p:spTree>
    <p:extLst>
      <p:ext uri="{BB962C8B-B14F-4D97-AF65-F5344CB8AC3E}">
        <p14:creationId xmlns:p14="http://schemas.microsoft.com/office/powerpoint/2010/main" val="30450175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4</a:t>
            </a:fld>
            <a:endParaRPr lang="en-US"/>
          </a:p>
        </p:txBody>
      </p:sp>
    </p:spTree>
    <p:extLst>
      <p:ext uri="{BB962C8B-B14F-4D97-AF65-F5344CB8AC3E}">
        <p14:creationId xmlns:p14="http://schemas.microsoft.com/office/powerpoint/2010/main" val="2751330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E607EC29-5CEE-416F-9C1C-CFF80DAE756D}" type="slidenum">
              <a:rPr lang="en-US" smtClean="0"/>
              <a:t>5</a:t>
            </a:fld>
            <a:endParaRPr lang="en-US"/>
          </a:p>
        </p:txBody>
      </p:sp>
    </p:spTree>
    <p:extLst>
      <p:ext uri="{BB962C8B-B14F-4D97-AF65-F5344CB8AC3E}">
        <p14:creationId xmlns:p14="http://schemas.microsoft.com/office/powerpoint/2010/main" val="1942043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E607EC29-5CEE-416F-9C1C-CFF80DAE756D}" type="slidenum">
              <a:rPr lang="en-US" smtClean="0"/>
              <a:t>6</a:t>
            </a:fld>
            <a:endParaRPr lang="en-US"/>
          </a:p>
        </p:txBody>
      </p:sp>
    </p:spTree>
    <p:extLst>
      <p:ext uri="{BB962C8B-B14F-4D97-AF65-F5344CB8AC3E}">
        <p14:creationId xmlns:p14="http://schemas.microsoft.com/office/powerpoint/2010/main" val="2618941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7</a:t>
            </a:fld>
            <a:endParaRPr lang="en-US"/>
          </a:p>
        </p:txBody>
      </p:sp>
    </p:spTree>
    <p:extLst>
      <p:ext uri="{BB962C8B-B14F-4D97-AF65-F5344CB8AC3E}">
        <p14:creationId xmlns:p14="http://schemas.microsoft.com/office/powerpoint/2010/main" val="26684062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8</a:t>
            </a:fld>
            <a:endParaRPr lang="en-US"/>
          </a:p>
        </p:txBody>
      </p:sp>
    </p:spTree>
    <p:extLst>
      <p:ext uri="{BB962C8B-B14F-4D97-AF65-F5344CB8AC3E}">
        <p14:creationId xmlns:p14="http://schemas.microsoft.com/office/powerpoint/2010/main" val="3753853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07EC29-5CEE-416F-9C1C-CFF80DAE756D}" type="slidenum">
              <a:rPr lang="en-US" smtClean="0"/>
              <a:t>9</a:t>
            </a:fld>
            <a:endParaRPr lang="en-US"/>
          </a:p>
        </p:txBody>
      </p:sp>
    </p:spTree>
    <p:extLst>
      <p:ext uri="{BB962C8B-B14F-4D97-AF65-F5344CB8AC3E}">
        <p14:creationId xmlns:p14="http://schemas.microsoft.com/office/powerpoint/2010/main" val="1417491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C9482B-FEF2-49F9-86F8-48BE54B69D87}" type="datetimeFigureOut">
              <a:rPr lang="en-US" smtClean="0"/>
              <a:t>7/27/2018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0E015A-187B-476D-97E6-75A5F0B69BE6}" type="slidenum">
              <a:rPr lang="en-US" smtClean="0"/>
              <a:t>‹#›</a:t>
            </a:fld>
            <a:endParaRPr lang="en-US"/>
          </a:p>
        </p:txBody>
      </p:sp>
    </p:spTree>
    <p:extLst>
      <p:ext uri="{BB962C8B-B14F-4D97-AF65-F5344CB8AC3E}">
        <p14:creationId xmlns:p14="http://schemas.microsoft.com/office/powerpoint/2010/main" val="3582761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C9482B-FEF2-49F9-86F8-48BE54B69D87}" type="datetimeFigureOut">
              <a:rPr lang="en-US" smtClean="0"/>
              <a:t>7/27/2018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0E015A-187B-476D-97E6-75A5F0B69BE6}" type="slidenum">
              <a:rPr lang="en-US" smtClean="0"/>
              <a:t>‹#›</a:t>
            </a:fld>
            <a:endParaRPr lang="en-US"/>
          </a:p>
        </p:txBody>
      </p:sp>
    </p:spTree>
    <p:extLst>
      <p:ext uri="{BB962C8B-B14F-4D97-AF65-F5344CB8AC3E}">
        <p14:creationId xmlns:p14="http://schemas.microsoft.com/office/powerpoint/2010/main" val="4053631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C9482B-FEF2-49F9-86F8-48BE54B69D87}" type="datetimeFigureOut">
              <a:rPr lang="en-US" smtClean="0"/>
              <a:t>7/27/2018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0E015A-187B-476D-97E6-75A5F0B69BE6}" type="slidenum">
              <a:rPr lang="en-US" smtClean="0"/>
              <a:t>‹#›</a:t>
            </a:fld>
            <a:endParaRPr lang="en-US"/>
          </a:p>
        </p:txBody>
      </p:sp>
    </p:spTree>
    <p:extLst>
      <p:ext uri="{BB962C8B-B14F-4D97-AF65-F5344CB8AC3E}">
        <p14:creationId xmlns:p14="http://schemas.microsoft.com/office/powerpoint/2010/main" val="174902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C9482B-FEF2-49F9-86F8-48BE54B69D87}" type="datetimeFigureOut">
              <a:rPr lang="en-US" smtClean="0"/>
              <a:t>7/27/2018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0E015A-187B-476D-97E6-75A5F0B69BE6}" type="slidenum">
              <a:rPr lang="en-US" smtClean="0"/>
              <a:t>‹#›</a:t>
            </a:fld>
            <a:endParaRPr lang="en-US"/>
          </a:p>
        </p:txBody>
      </p:sp>
    </p:spTree>
    <p:extLst>
      <p:ext uri="{BB962C8B-B14F-4D97-AF65-F5344CB8AC3E}">
        <p14:creationId xmlns:p14="http://schemas.microsoft.com/office/powerpoint/2010/main" val="1947556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C9482B-FEF2-49F9-86F8-48BE54B69D87}" type="datetimeFigureOut">
              <a:rPr lang="en-US" smtClean="0"/>
              <a:t>7/27/2018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0E015A-187B-476D-97E6-75A5F0B69BE6}" type="slidenum">
              <a:rPr lang="en-US" smtClean="0"/>
              <a:t>‹#›</a:t>
            </a:fld>
            <a:endParaRPr lang="en-US"/>
          </a:p>
        </p:txBody>
      </p:sp>
    </p:spTree>
    <p:extLst>
      <p:ext uri="{BB962C8B-B14F-4D97-AF65-F5344CB8AC3E}">
        <p14:creationId xmlns:p14="http://schemas.microsoft.com/office/powerpoint/2010/main" val="403359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C9482B-FEF2-49F9-86F8-48BE54B69D87}" type="datetimeFigureOut">
              <a:rPr lang="en-US" smtClean="0"/>
              <a:t>7/27/2018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0E015A-187B-476D-97E6-75A5F0B69BE6}" type="slidenum">
              <a:rPr lang="en-US" smtClean="0"/>
              <a:t>‹#›</a:t>
            </a:fld>
            <a:endParaRPr lang="en-US"/>
          </a:p>
        </p:txBody>
      </p:sp>
    </p:spTree>
    <p:extLst>
      <p:ext uri="{BB962C8B-B14F-4D97-AF65-F5344CB8AC3E}">
        <p14:creationId xmlns:p14="http://schemas.microsoft.com/office/powerpoint/2010/main" val="1981672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C9482B-FEF2-49F9-86F8-48BE54B69D87}" type="datetimeFigureOut">
              <a:rPr lang="en-US" smtClean="0"/>
              <a:t>7/27/2018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0E015A-187B-476D-97E6-75A5F0B69BE6}" type="slidenum">
              <a:rPr lang="en-US" smtClean="0"/>
              <a:t>‹#›</a:t>
            </a:fld>
            <a:endParaRPr lang="en-US"/>
          </a:p>
        </p:txBody>
      </p:sp>
    </p:spTree>
    <p:extLst>
      <p:ext uri="{BB962C8B-B14F-4D97-AF65-F5344CB8AC3E}">
        <p14:creationId xmlns:p14="http://schemas.microsoft.com/office/powerpoint/2010/main" val="1962922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C9482B-FEF2-49F9-86F8-48BE54B69D87}" type="datetimeFigureOut">
              <a:rPr lang="en-US" smtClean="0"/>
              <a:t>7/27/2018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0E015A-187B-476D-97E6-75A5F0B69BE6}" type="slidenum">
              <a:rPr lang="en-US" smtClean="0"/>
              <a:t>‹#›</a:t>
            </a:fld>
            <a:endParaRPr lang="en-US"/>
          </a:p>
        </p:txBody>
      </p:sp>
    </p:spTree>
    <p:extLst>
      <p:ext uri="{BB962C8B-B14F-4D97-AF65-F5344CB8AC3E}">
        <p14:creationId xmlns:p14="http://schemas.microsoft.com/office/powerpoint/2010/main" val="633182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C9482B-FEF2-49F9-86F8-48BE54B69D87}" type="datetimeFigureOut">
              <a:rPr lang="en-US" smtClean="0"/>
              <a:t>7/27/2018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0E015A-187B-476D-97E6-75A5F0B69BE6}" type="slidenum">
              <a:rPr lang="en-US" smtClean="0"/>
              <a:t>‹#›</a:t>
            </a:fld>
            <a:endParaRPr lang="en-US"/>
          </a:p>
        </p:txBody>
      </p:sp>
    </p:spTree>
    <p:extLst>
      <p:ext uri="{BB962C8B-B14F-4D97-AF65-F5344CB8AC3E}">
        <p14:creationId xmlns:p14="http://schemas.microsoft.com/office/powerpoint/2010/main" val="1877704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C9482B-FEF2-49F9-86F8-48BE54B69D87}" type="datetimeFigureOut">
              <a:rPr lang="en-US" smtClean="0"/>
              <a:t>7/27/2018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0E015A-187B-476D-97E6-75A5F0B69BE6}" type="slidenum">
              <a:rPr lang="en-US" smtClean="0"/>
              <a:t>‹#›</a:t>
            </a:fld>
            <a:endParaRPr lang="en-US"/>
          </a:p>
        </p:txBody>
      </p:sp>
    </p:spTree>
    <p:extLst>
      <p:ext uri="{BB962C8B-B14F-4D97-AF65-F5344CB8AC3E}">
        <p14:creationId xmlns:p14="http://schemas.microsoft.com/office/powerpoint/2010/main" val="1757763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C9482B-FEF2-49F9-86F8-48BE54B69D87}" type="datetimeFigureOut">
              <a:rPr lang="en-US" smtClean="0"/>
              <a:t>7/27/2018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0E015A-187B-476D-97E6-75A5F0B69BE6}" type="slidenum">
              <a:rPr lang="en-US" smtClean="0"/>
              <a:t>‹#›</a:t>
            </a:fld>
            <a:endParaRPr lang="en-US"/>
          </a:p>
        </p:txBody>
      </p:sp>
    </p:spTree>
    <p:extLst>
      <p:ext uri="{BB962C8B-B14F-4D97-AF65-F5344CB8AC3E}">
        <p14:creationId xmlns:p14="http://schemas.microsoft.com/office/powerpoint/2010/main" val="526194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20000"/>
                <a:lumOff val="80000"/>
              </a:schemeClr>
            </a:gs>
            <a:gs pos="100000">
              <a:schemeClr val="bg1"/>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C9482B-FEF2-49F9-86F8-48BE54B69D87}" type="datetimeFigureOut">
              <a:rPr lang="en-US" smtClean="0"/>
              <a:t>7/27/2018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0E015A-187B-476D-97E6-75A5F0B69BE6}" type="slidenum">
              <a:rPr lang="en-US" smtClean="0"/>
              <a:t>‹#›</a:t>
            </a:fld>
            <a:endParaRPr lang="en-US"/>
          </a:p>
        </p:txBody>
      </p:sp>
    </p:spTree>
    <p:extLst>
      <p:ext uri="{BB962C8B-B14F-4D97-AF65-F5344CB8AC3E}">
        <p14:creationId xmlns:p14="http://schemas.microsoft.com/office/powerpoint/2010/main" val="2409000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61814" y="1041400"/>
            <a:ext cx="5296686" cy="2387600"/>
          </a:xfrm>
        </p:spPr>
        <p:txBody>
          <a:bodyPr>
            <a:normAutofit/>
          </a:bodyPr>
          <a:lstStyle/>
          <a:p>
            <a:r>
              <a:rPr lang="en-US" dirty="0" smtClean="0">
                <a:solidFill>
                  <a:schemeClr val="tx2"/>
                </a:solidFill>
              </a:rPr>
              <a:t>Generic Fast-Track Clearances</a:t>
            </a:r>
            <a:endParaRPr lang="en-US" dirty="0">
              <a:solidFill>
                <a:schemeClr val="tx2"/>
              </a:solidFill>
            </a:endParaRPr>
          </a:p>
        </p:txBody>
      </p:sp>
      <p:sp>
        <p:nvSpPr>
          <p:cNvPr id="3" name="Subtitle 2"/>
          <p:cNvSpPr>
            <a:spLocks noGrp="1"/>
          </p:cNvSpPr>
          <p:nvPr>
            <p:ph type="subTitle" idx="1"/>
          </p:nvPr>
        </p:nvSpPr>
        <p:spPr>
          <a:xfrm>
            <a:off x="5561814" y="3602038"/>
            <a:ext cx="5106186" cy="1655762"/>
          </a:xfrm>
        </p:spPr>
        <p:txBody>
          <a:bodyPr>
            <a:normAutofit/>
          </a:bodyPr>
          <a:lstStyle/>
          <a:p>
            <a:r>
              <a:rPr lang="en-US" b="1" dirty="0" smtClean="0">
                <a:solidFill>
                  <a:schemeClr val="tx2"/>
                </a:solidFill>
              </a:rPr>
              <a:t>Washington Headquarters Services</a:t>
            </a:r>
            <a:r>
              <a:rPr lang="en-US" dirty="0" smtClean="0">
                <a:solidFill>
                  <a:schemeClr val="tx2"/>
                </a:solidFill>
              </a:rPr>
              <a:t/>
            </a:r>
            <a:br>
              <a:rPr lang="en-US" dirty="0" smtClean="0">
                <a:solidFill>
                  <a:schemeClr val="tx2"/>
                </a:solidFill>
              </a:rPr>
            </a:br>
            <a:r>
              <a:rPr lang="en-US" dirty="0" smtClean="0">
                <a:solidFill>
                  <a:schemeClr val="tx2"/>
                </a:solidFill>
              </a:rPr>
              <a:t>Executive Services Directorate</a:t>
            </a:r>
          </a:p>
          <a:p>
            <a:r>
              <a:rPr lang="en-US" i="1" dirty="0" smtClean="0">
                <a:solidFill>
                  <a:schemeClr val="tx2"/>
                </a:solidFill>
              </a:rPr>
              <a:t>Office of Information Management</a:t>
            </a:r>
            <a:br>
              <a:rPr lang="en-US" i="1" dirty="0" smtClean="0">
                <a:solidFill>
                  <a:schemeClr val="tx2"/>
                </a:solidFill>
              </a:rPr>
            </a:br>
            <a:r>
              <a:rPr lang="en-US" i="1" dirty="0" smtClean="0">
                <a:solidFill>
                  <a:schemeClr val="tx2"/>
                </a:solidFill>
              </a:rPr>
              <a:t>DoD Directives Division</a:t>
            </a:r>
          </a:p>
        </p:txBody>
      </p:sp>
      <p:pic>
        <p:nvPicPr>
          <p:cNvPr id="10" name="Picture 33" descr="WHSseal"/>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1308035" y="1632049"/>
            <a:ext cx="3593903" cy="3593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22876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Fast-Track Collection Parameters</a:t>
            </a:r>
            <a:endParaRPr lang="en-US" dirty="0">
              <a:solidFill>
                <a:schemeClr val="accent1"/>
              </a:solidFill>
            </a:endParaRPr>
          </a:p>
        </p:txBody>
      </p:sp>
      <p:sp>
        <p:nvSpPr>
          <p:cNvPr id="3" name="Content Placeholder 2"/>
          <p:cNvSpPr>
            <a:spLocks noGrp="1"/>
          </p:cNvSpPr>
          <p:nvPr>
            <p:ph idx="1"/>
          </p:nvPr>
        </p:nvSpPr>
        <p:spPr/>
        <p:txBody>
          <a:bodyPr>
            <a:normAutofit/>
          </a:bodyPr>
          <a:lstStyle/>
          <a:p>
            <a:pPr marL="0" indent="0">
              <a:buNone/>
            </a:pPr>
            <a:r>
              <a:rPr lang="en-US" dirty="0" smtClean="0"/>
              <a:t>In addition to the three traits of a generic, fast-tracks must also adhere to the following parameters:</a:t>
            </a:r>
          </a:p>
          <a:p>
            <a:r>
              <a:rPr lang="en-US" sz="2600" dirty="0" smtClean="0"/>
              <a:t>Collection is focused on the awareness, understanding, attitudes, preferences, or experiences of customers or stakeholders</a:t>
            </a:r>
          </a:p>
          <a:p>
            <a:r>
              <a:rPr lang="en-US" sz="2600" dirty="0" smtClean="0"/>
              <a:t>Simple survey or survey-like instrument</a:t>
            </a:r>
          </a:p>
          <a:p>
            <a:r>
              <a:rPr lang="en-US" sz="2600" dirty="0"/>
              <a:t>Statistical rigor is not required to process responses</a:t>
            </a:r>
          </a:p>
          <a:p>
            <a:r>
              <a:rPr lang="en-US" sz="2600" dirty="0" smtClean="0"/>
              <a:t>Policy or funding decisions will not be made as a direct result of collection findings</a:t>
            </a:r>
          </a:p>
          <a:p>
            <a:r>
              <a:rPr lang="en-US" sz="2600" dirty="0" smtClean="0"/>
              <a:t>Results of the collection will not be published or disseminated to the public</a:t>
            </a:r>
            <a:endParaRPr lang="en-US" sz="2600" dirty="0"/>
          </a:p>
          <a:p>
            <a:pPr marL="0" indent="0">
              <a:buNone/>
            </a:pPr>
            <a:endParaRPr lang="en-US" dirty="0"/>
          </a:p>
          <a:p>
            <a:pPr lvl="2"/>
            <a:endParaRPr lang="en-US" dirty="0" smtClean="0">
              <a:solidFill>
                <a:schemeClr val="tx2"/>
              </a:solidFill>
            </a:endParaRPr>
          </a:p>
        </p:txBody>
      </p:sp>
    </p:spTree>
    <p:extLst>
      <p:ext uri="{BB962C8B-B14F-4D97-AF65-F5344CB8AC3E}">
        <p14:creationId xmlns:p14="http://schemas.microsoft.com/office/powerpoint/2010/main" val="227679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3">
                                            <p:txEl>
                                              <p:pRg st="2" end="2"/>
                                            </p:txEl>
                                          </p:spTgt>
                                        </p:tgtEl>
                                        <p:attrNameLst>
                                          <p:attrName>style.color</p:attrName>
                                        </p:attrNameLst>
                                      </p:cBhvr>
                                      <p:to>
                                        <p:clrVal>
                                          <a:srgbClr val="7030A0"/>
                                        </p:clrVal>
                                      </p:to>
                                    </p:set>
                                    <p:set>
                                      <p:cBhvr>
                                        <p:cTn id="7" dur="500" fill="hold"/>
                                        <p:tgtEl>
                                          <p:spTgt spid="3">
                                            <p:txEl>
                                              <p:pRg st="2" end="2"/>
                                            </p:txEl>
                                          </p:spTgt>
                                        </p:tgtEl>
                                        <p:attrNameLst>
                                          <p:attrName>fillcolor</p:attrName>
                                        </p:attrNameLst>
                                      </p:cBhvr>
                                      <p:to>
                                        <p:clrVal>
                                          <a:srgbClr val="7030A0"/>
                                        </p:clrVal>
                                      </p:to>
                                    </p:set>
                                    <p:set>
                                      <p:cBhvr>
                                        <p:cTn id="8" dur="500" fill="hold"/>
                                        <p:tgtEl>
                                          <p:spTgt spid="3">
                                            <p:txEl>
                                              <p:pRg st="2" end="2"/>
                                            </p:txEl>
                                          </p:spTgt>
                                        </p:tgtEl>
                                        <p:attrNameLst>
                                          <p:attrName>fill.type</p:attrName>
                                        </p:attrNameLst>
                                      </p:cBhvr>
                                      <p:to>
                                        <p:strVal val="solid"/>
                                      </p:to>
                                    </p:set>
                                  </p:childTnLst>
                                </p:cTn>
                              </p:par>
                              <p:par>
                                <p:cTn id="9" presetID="15" presetClass="emph" presetSubtype="0" nodeType="withEffect">
                                  <p:stCondLst>
                                    <p:cond delay="0"/>
                                  </p:stCondLst>
                                  <p:iterate type="lt">
                                    <p:tmAbs val="25"/>
                                  </p:iterate>
                                  <p:childTnLst>
                                    <p:set>
                                      <p:cBhvr override="childStyle">
                                        <p:cTn id="10"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8299" r="10883"/>
          <a:stretch/>
        </p:blipFill>
        <p:spPr>
          <a:xfrm>
            <a:off x="6228241" y="502284"/>
            <a:ext cx="5119209" cy="5267644"/>
          </a:xfrm>
          <a:prstGeom prst="rect">
            <a:avLst/>
          </a:prstGeom>
        </p:spPr>
      </p:pic>
      <p:sp>
        <p:nvSpPr>
          <p:cNvPr id="2" name="Title 1"/>
          <p:cNvSpPr>
            <a:spLocks noGrp="1"/>
          </p:cNvSpPr>
          <p:nvPr>
            <p:ph type="title"/>
          </p:nvPr>
        </p:nvSpPr>
        <p:spPr/>
        <p:txBody>
          <a:bodyPr/>
          <a:lstStyle/>
          <a:p>
            <a:r>
              <a:rPr lang="en-US" dirty="0" smtClean="0">
                <a:solidFill>
                  <a:schemeClr val="accent3"/>
                </a:solidFill>
              </a:rPr>
              <a:t>Clearance Process</a:t>
            </a:r>
            <a:endParaRPr lang="en-US" dirty="0">
              <a:solidFill>
                <a:schemeClr val="accent3"/>
              </a:solidFill>
            </a:endParaRPr>
          </a:p>
        </p:txBody>
      </p:sp>
      <p:sp>
        <p:nvSpPr>
          <p:cNvPr id="3" name="Text Placeholder 2"/>
          <p:cNvSpPr>
            <a:spLocks noGrp="1"/>
          </p:cNvSpPr>
          <p:nvPr>
            <p:ph type="body" idx="1"/>
          </p:nvPr>
        </p:nvSpPr>
        <p:spPr/>
        <p:txBody>
          <a:bodyPr/>
          <a:lstStyle/>
          <a:p>
            <a:r>
              <a:rPr lang="en-US" dirty="0" smtClean="0"/>
              <a:t>Seeking OMB approval for a generic clearance and fast-track collections</a:t>
            </a:r>
            <a:endParaRPr lang="en-US" dirty="0"/>
          </a:p>
        </p:txBody>
      </p:sp>
    </p:spTree>
    <p:extLst>
      <p:ext uri="{BB962C8B-B14F-4D97-AF65-F5344CB8AC3E}">
        <p14:creationId xmlns:p14="http://schemas.microsoft.com/office/powerpoint/2010/main" val="34428565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Example Scenario</a:t>
            </a:r>
            <a:endParaRPr lang="en-US" dirty="0">
              <a:solidFill>
                <a:schemeClr val="accent1"/>
              </a:solidFill>
            </a:endParaRPr>
          </a:p>
        </p:txBody>
      </p:sp>
      <p:sp>
        <p:nvSpPr>
          <p:cNvPr id="3" name="Content Placeholder 2"/>
          <p:cNvSpPr>
            <a:spLocks noGrp="1"/>
          </p:cNvSpPr>
          <p:nvPr>
            <p:ph idx="1"/>
          </p:nvPr>
        </p:nvSpPr>
        <p:spPr/>
        <p:txBody>
          <a:bodyPr>
            <a:normAutofit/>
          </a:bodyPr>
          <a:lstStyle/>
          <a:p>
            <a:pPr marL="0" indent="0">
              <a:buNone/>
            </a:pPr>
            <a:r>
              <a:rPr lang="en-US" b="1" dirty="0" smtClean="0"/>
              <a:t>Customer Satisfaction Surveys</a:t>
            </a:r>
          </a:p>
          <a:p>
            <a:pPr marL="0" indent="0">
              <a:buNone/>
            </a:pPr>
            <a:r>
              <a:rPr lang="en-US" dirty="0" smtClean="0"/>
              <a:t>The Department of Veterans Affairs wants to ask patients at different facilities about their satisfaction with different parts of their health care experience in order to identify early warning signs of customer dissatisfaction. They would like to be able to vary the questions asked by situation and service site as new/different services are made available to customers throughout the year. </a:t>
            </a:r>
            <a:endParaRPr lang="en-US" dirty="0"/>
          </a:p>
          <a:p>
            <a:pPr lvl="2"/>
            <a:endParaRPr lang="en-US" dirty="0" smtClean="0">
              <a:solidFill>
                <a:schemeClr val="tx2"/>
              </a:solidFill>
            </a:endParaRPr>
          </a:p>
        </p:txBody>
      </p:sp>
    </p:spTree>
    <p:extLst>
      <p:ext uri="{BB962C8B-B14F-4D97-AF65-F5344CB8AC3E}">
        <p14:creationId xmlns:p14="http://schemas.microsoft.com/office/powerpoint/2010/main" val="29957569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Step 1: Generic Clearance Approval</a:t>
            </a:r>
            <a:endParaRPr lang="en-US" dirty="0">
              <a:solidFill>
                <a:schemeClr val="accent1"/>
              </a:solidFill>
            </a:endParaRPr>
          </a:p>
        </p:txBody>
      </p:sp>
      <p:sp>
        <p:nvSpPr>
          <p:cNvPr id="3" name="Content Placeholder 2"/>
          <p:cNvSpPr>
            <a:spLocks noGrp="1"/>
          </p:cNvSpPr>
          <p:nvPr>
            <p:ph idx="1"/>
          </p:nvPr>
        </p:nvSpPr>
        <p:spPr/>
        <p:txBody>
          <a:bodyPr/>
          <a:lstStyle/>
          <a:p>
            <a:r>
              <a:rPr lang="en-US" dirty="0" smtClean="0">
                <a:solidFill>
                  <a:schemeClr val="tx2"/>
                </a:solidFill>
              </a:rPr>
              <a:t>Prepare the generic collection package and comply with the PRA’s public notice requirements</a:t>
            </a:r>
          </a:p>
          <a:p>
            <a:pPr lvl="1">
              <a:buFont typeface="Courier New" panose="02070309020205020404" pitchFamily="49" charset="0"/>
              <a:buChar char="o"/>
            </a:pPr>
            <a:r>
              <a:rPr lang="en-US" dirty="0" smtClean="0">
                <a:solidFill>
                  <a:schemeClr val="tx2"/>
                </a:solidFill>
              </a:rPr>
              <a:t> Supporting statement addresses the need for the generic strategy, the method of collection, the types of respondents, the estimated burden cap, and agency’s intended use of the information collected</a:t>
            </a:r>
          </a:p>
          <a:p>
            <a:pPr lvl="1">
              <a:buFont typeface="Courier New" panose="02070309020205020404" pitchFamily="49" charset="0"/>
              <a:buChar char="o"/>
            </a:pPr>
            <a:r>
              <a:rPr lang="en-US" dirty="0">
                <a:solidFill>
                  <a:schemeClr val="tx2"/>
                </a:solidFill>
              </a:rPr>
              <a:t> </a:t>
            </a:r>
            <a:r>
              <a:rPr lang="en-US" dirty="0" smtClean="0">
                <a:solidFill>
                  <a:schemeClr val="tx2"/>
                </a:solidFill>
              </a:rPr>
              <a:t>Publication of 60-Day Federal Register Notice</a:t>
            </a:r>
          </a:p>
          <a:p>
            <a:pPr lvl="1">
              <a:buFont typeface="Courier New" panose="02070309020205020404" pitchFamily="49" charset="0"/>
              <a:buChar char="o"/>
            </a:pPr>
            <a:r>
              <a:rPr lang="en-US" dirty="0">
                <a:solidFill>
                  <a:schemeClr val="tx2"/>
                </a:solidFill>
              </a:rPr>
              <a:t> </a:t>
            </a:r>
            <a:r>
              <a:rPr lang="en-US" dirty="0" smtClean="0">
                <a:solidFill>
                  <a:schemeClr val="tx2"/>
                </a:solidFill>
              </a:rPr>
              <a:t>Publication of 30-Day Federal Register Notice</a:t>
            </a:r>
          </a:p>
          <a:p>
            <a:r>
              <a:rPr lang="en-US" dirty="0" smtClean="0">
                <a:solidFill>
                  <a:schemeClr val="tx2"/>
                </a:solidFill>
              </a:rPr>
              <a:t>Submit the package to OMB</a:t>
            </a:r>
          </a:p>
          <a:p>
            <a:r>
              <a:rPr lang="en-US" dirty="0" smtClean="0">
                <a:solidFill>
                  <a:schemeClr val="tx2"/>
                </a:solidFill>
              </a:rPr>
              <a:t>OMB approves the generic collection</a:t>
            </a:r>
            <a:endParaRPr lang="en-US" dirty="0">
              <a:solidFill>
                <a:schemeClr val="tx2"/>
              </a:solidFill>
            </a:endParaRPr>
          </a:p>
          <a:p>
            <a:pPr>
              <a:buFont typeface="Courier New" panose="02070309020205020404" pitchFamily="49" charset="0"/>
              <a:buChar char="o"/>
            </a:pPr>
            <a:endParaRPr lang="en-US" dirty="0" smtClean="0">
              <a:solidFill>
                <a:schemeClr val="tx2"/>
              </a:solidFill>
            </a:endParaRPr>
          </a:p>
        </p:txBody>
      </p:sp>
    </p:spTree>
    <p:extLst>
      <p:ext uri="{BB962C8B-B14F-4D97-AF65-F5344CB8AC3E}">
        <p14:creationId xmlns:p14="http://schemas.microsoft.com/office/powerpoint/2010/main" val="28766345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Step 2: Fast-Track Collection Submission</a:t>
            </a:r>
            <a:endParaRPr lang="en-US" dirty="0">
              <a:solidFill>
                <a:schemeClr val="accent1"/>
              </a:solidFill>
            </a:endParaRPr>
          </a:p>
        </p:txBody>
      </p:sp>
      <p:sp>
        <p:nvSpPr>
          <p:cNvPr id="3" name="Content Placeholder 2"/>
          <p:cNvSpPr>
            <a:spLocks noGrp="1"/>
          </p:cNvSpPr>
          <p:nvPr>
            <p:ph idx="1"/>
          </p:nvPr>
        </p:nvSpPr>
        <p:spPr/>
        <p:txBody>
          <a:bodyPr/>
          <a:lstStyle/>
          <a:p>
            <a:r>
              <a:rPr lang="en-US" dirty="0" smtClean="0">
                <a:solidFill>
                  <a:schemeClr val="tx2"/>
                </a:solidFill>
              </a:rPr>
              <a:t>Develop the fast-track collection instrument</a:t>
            </a:r>
          </a:p>
          <a:p>
            <a:r>
              <a:rPr lang="en-US" dirty="0" smtClean="0">
                <a:solidFill>
                  <a:schemeClr val="tx2"/>
                </a:solidFill>
              </a:rPr>
              <a:t>Prepare the “one-pager” justification</a:t>
            </a:r>
          </a:p>
          <a:p>
            <a:r>
              <a:rPr lang="en-US" dirty="0" smtClean="0">
                <a:solidFill>
                  <a:schemeClr val="tx2"/>
                </a:solidFill>
              </a:rPr>
              <a:t>Submit the instrument and one-pager to OMB </a:t>
            </a:r>
          </a:p>
          <a:p>
            <a:r>
              <a:rPr lang="en-US" dirty="0" smtClean="0">
                <a:solidFill>
                  <a:schemeClr val="tx2"/>
                </a:solidFill>
              </a:rPr>
              <a:t>Receive approval for the instrument</a:t>
            </a:r>
          </a:p>
          <a:p>
            <a:r>
              <a:rPr lang="en-US" dirty="0" smtClean="0">
                <a:solidFill>
                  <a:schemeClr val="tx2"/>
                </a:solidFill>
              </a:rPr>
              <a:t>Expect a 5-day turn-around!</a:t>
            </a:r>
          </a:p>
          <a:p>
            <a:r>
              <a:rPr lang="en-US" dirty="0" smtClean="0">
                <a:solidFill>
                  <a:schemeClr val="tx2"/>
                </a:solidFill>
              </a:rPr>
              <a:t>Repeat as necessary</a:t>
            </a:r>
          </a:p>
        </p:txBody>
      </p:sp>
    </p:spTree>
    <p:extLst>
      <p:ext uri="{BB962C8B-B14F-4D97-AF65-F5344CB8AC3E}">
        <p14:creationId xmlns:p14="http://schemas.microsoft.com/office/powerpoint/2010/main" val="15305077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Step 3: Extend Clearance</a:t>
            </a:r>
            <a:endParaRPr lang="en-US" dirty="0">
              <a:solidFill>
                <a:schemeClr val="accent1"/>
              </a:solidFill>
            </a:endParaRPr>
          </a:p>
        </p:txBody>
      </p:sp>
      <p:sp>
        <p:nvSpPr>
          <p:cNvPr id="3" name="Content Placeholder 2"/>
          <p:cNvSpPr>
            <a:spLocks noGrp="1"/>
          </p:cNvSpPr>
          <p:nvPr>
            <p:ph idx="1"/>
          </p:nvPr>
        </p:nvSpPr>
        <p:spPr/>
        <p:txBody>
          <a:bodyPr/>
          <a:lstStyle/>
          <a:p>
            <a:r>
              <a:rPr lang="en-US" dirty="0" smtClean="0">
                <a:solidFill>
                  <a:schemeClr val="tx2"/>
                </a:solidFill>
              </a:rPr>
              <a:t>If needed, before the OMB Control Number expires you may extend the generic clearance by going through the regular extension process</a:t>
            </a:r>
          </a:p>
          <a:p>
            <a:r>
              <a:rPr lang="en-US" dirty="0" smtClean="0">
                <a:solidFill>
                  <a:schemeClr val="tx2"/>
                </a:solidFill>
              </a:rPr>
              <a:t>Continue to submit one-pagers for the fast-track collections corresponding with the generic clearance</a:t>
            </a:r>
          </a:p>
        </p:txBody>
      </p:sp>
    </p:spTree>
    <p:extLst>
      <p:ext uri="{BB962C8B-B14F-4D97-AF65-F5344CB8AC3E}">
        <p14:creationId xmlns:p14="http://schemas.microsoft.com/office/powerpoint/2010/main" val="39205236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502925" y="297180"/>
            <a:ext cx="5186151" cy="6223425"/>
          </a:xfrm>
          <a:prstGeom prst="rect">
            <a:avLst/>
          </a:prstGeom>
        </p:spPr>
      </p:pic>
      <p:sp>
        <p:nvSpPr>
          <p:cNvPr id="5" name="Rectangle 4"/>
          <p:cNvSpPr/>
          <p:nvPr/>
        </p:nvSpPr>
        <p:spPr>
          <a:xfrm>
            <a:off x="4083301" y="1195685"/>
            <a:ext cx="4025397" cy="1323439"/>
          </a:xfrm>
          <a:prstGeom prst="rect">
            <a:avLst/>
          </a:prstGeom>
          <a:noFill/>
        </p:spPr>
        <p:txBody>
          <a:bodyPr wrap="none" lIns="91440" tIns="45720" rIns="91440" bIns="45720">
            <a:spAutoFit/>
          </a:bodyPr>
          <a:lstStyle/>
          <a:p>
            <a:pPr algn="ctr"/>
            <a:r>
              <a:rPr lang="en-US" sz="4000" b="1" cap="none" spc="0" dirty="0" smtClean="0">
                <a:ln w="22225">
                  <a:solidFill>
                    <a:schemeClr val="accent2"/>
                  </a:solidFill>
                  <a:prstDash val="solid"/>
                </a:ln>
                <a:solidFill>
                  <a:schemeClr val="accent2">
                    <a:lumMod val="40000"/>
                    <a:lumOff val="60000"/>
                  </a:schemeClr>
                </a:solidFill>
                <a:effectLst/>
              </a:rPr>
              <a:t>Generic Clearance</a:t>
            </a:r>
          </a:p>
          <a:p>
            <a:pPr algn="ctr"/>
            <a:r>
              <a:rPr lang="en-US" sz="4000" b="1" dirty="0" smtClean="0">
                <a:ln w="22225">
                  <a:solidFill>
                    <a:schemeClr val="accent2"/>
                  </a:solidFill>
                  <a:prstDash val="solid"/>
                </a:ln>
                <a:solidFill>
                  <a:schemeClr val="accent2">
                    <a:lumMod val="40000"/>
                    <a:lumOff val="60000"/>
                  </a:schemeClr>
                </a:solidFill>
              </a:rPr>
              <a:t>0704-XXXX</a:t>
            </a:r>
            <a:endParaRPr lang="en-US" sz="4000" b="1" cap="none" spc="0" dirty="0">
              <a:ln w="22225">
                <a:solidFill>
                  <a:schemeClr val="accent2"/>
                </a:solidFill>
                <a:prstDash val="solid"/>
              </a:ln>
              <a:solidFill>
                <a:schemeClr val="accent2">
                  <a:lumMod val="40000"/>
                  <a:lumOff val="60000"/>
                </a:schemeClr>
              </a:solidFill>
              <a:effectLst/>
            </a:endParaRPr>
          </a:p>
        </p:txBody>
      </p:sp>
      <p:sp>
        <p:nvSpPr>
          <p:cNvPr id="6" name="Rectangle 5"/>
          <p:cNvSpPr/>
          <p:nvPr/>
        </p:nvSpPr>
        <p:spPr>
          <a:xfrm>
            <a:off x="3502925" y="2790586"/>
            <a:ext cx="2325830" cy="400110"/>
          </a:xfrm>
          <a:prstGeom prst="rect">
            <a:avLst/>
          </a:prstGeom>
          <a:noFill/>
        </p:spPr>
        <p:txBody>
          <a:bodyPr wrap="none" lIns="91440" tIns="45720" rIns="91440" bIns="45720">
            <a:spAutoFit/>
          </a:bodyPr>
          <a:lstStyle/>
          <a:p>
            <a:pPr algn="ctr"/>
            <a:r>
              <a:rPr lang="en-US" sz="2000" b="0" cap="none" spc="0" dirty="0" smtClean="0">
                <a:ln w="0"/>
                <a:gradFill>
                  <a:gsLst>
                    <a:gs pos="21000">
                      <a:srgbClr val="53575C"/>
                    </a:gs>
                    <a:gs pos="88000">
                      <a:srgbClr val="C5C7CA"/>
                    </a:gs>
                  </a:gsLst>
                  <a:lin ang="5400000"/>
                </a:gradFill>
                <a:effectLst/>
              </a:rPr>
              <a:t>Fast-Track Collection</a:t>
            </a:r>
            <a:endParaRPr lang="en-US" sz="2000" b="0" cap="none" spc="0" dirty="0">
              <a:ln w="0"/>
              <a:gradFill>
                <a:gsLst>
                  <a:gs pos="21000">
                    <a:srgbClr val="53575C"/>
                  </a:gs>
                  <a:gs pos="88000">
                    <a:srgbClr val="C5C7CA"/>
                  </a:gs>
                </a:gsLst>
                <a:lin ang="5400000"/>
              </a:gradFill>
              <a:effectLst/>
            </a:endParaRPr>
          </a:p>
        </p:txBody>
      </p:sp>
      <p:sp>
        <p:nvSpPr>
          <p:cNvPr id="7" name="Rectangle 6"/>
          <p:cNvSpPr/>
          <p:nvPr/>
        </p:nvSpPr>
        <p:spPr>
          <a:xfrm>
            <a:off x="3770169" y="3162670"/>
            <a:ext cx="2325830" cy="400110"/>
          </a:xfrm>
          <a:prstGeom prst="rect">
            <a:avLst/>
          </a:prstGeom>
          <a:noFill/>
        </p:spPr>
        <p:txBody>
          <a:bodyPr wrap="none" lIns="91440" tIns="45720" rIns="91440" bIns="45720">
            <a:spAutoFit/>
          </a:bodyPr>
          <a:lstStyle/>
          <a:p>
            <a:pPr algn="ctr"/>
            <a:r>
              <a:rPr lang="en-US" sz="2000" b="0" cap="none" spc="0" dirty="0" smtClean="0">
                <a:ln w="0"/>
                <a:gradFill>
                  <a:gsLst>
                    <a:gs pos="21000">
                      <a:srgbClr val="53575C"/>
                    </a:gs>
                    <a:gs pos="88000">
                      <a:srgbClr val="C5C7CA"/>
                    </a:gs>
                  </a:gsLst>
                  <a:lin ang="5400000"/>
                </a:gradFill>
                <a:effectLst/>
              </a:rPr>
              <a:t>Fast-Track Collection</a:t>
            </a:r>
            <a:endParaRPr lang="en-US" sz="2000" b="0" cap="none" spc="0" dirty="0">
              <a:ln w="0"/>
              <a:gradFill>
                <a:gsLst>
                  <a:gs pos="21000">
                    <a:srgbClr val="53575C"/>
                  </a:gs>
                  <a:gs pos="88000">
                    <a:srgbClr val="C5C7CA"/>
                  </a:gs>
                </a:gsLst>
                <a:lin ang="5400000"/>
              </a:gradFill>
              <a:effectLst/>
            </a:endParaRPr>
          </a:p>
        </p:txBody>
      </p:sp>
      <p:sp>
        <p:nvSpPr>
          <p:cNvPr id="8" name="Rectangle 7"/>
          <p:cNvSpPr/>
          <p:nvPr/>
        </p:nvSpPr>
        <p:spPr>
          <a:xfrm>
            <a:off x="6363243" y="2850041"/>
            <a:ext cx="2325830" cy="400110"/>
          </a:xfrm>
          <a:prstGeom prst="rect">
            <a:avLst/>
          </a:prstGeom>
          <a:noFill/>
        </p:spPr>
        <p:txBody>
          <a:bodyPr wrap="none" lIns="91440" tIns="45720" rIns="91440" bIns="45720">
            <a:spAutoFit/>
          </a:bodyPr>
          <a:lstStyle/>
          <a:p>
            <a:pPr algn="ctr"/>
            <a:r>
              <a:rPr lang="en-US" sz="2000" b="0" cap="none" spc="0" dirty="0" smtClean="0">
                <a:ln w="0"/>
                <a:gradFill>
                  <a:gsLst>
                    <a:gs pos="21000">
                      <a:srgbClr val="53575C"/>
                    </a:gs>
                    <a:gs pos="88000">
                      <a:srgbClr val="C5C7CA"/>
                    </a:gs>
                  </a:gsLst>
                  <a:lin ang="5400000"/>
                </a:gradFill>
                <a:effectLst/>
              </a:rPr>
              <a:t>Fast-Track Collection</a:t>
            </a:r>
            <a:endParaRPr lang="en-US" sz="2000" b="0" cap="none" spc="0" dirty="0">
              <a:ln w="0"/>
              <a:gradFill>
                <a:gsLst>
                  <a:gs pos="21000">
                    <a:srgbClr val="53575C"/>
                  </a:gs>
                  <a:gs pos="88000">
                    <a:srgbClr val="C5C7CA"/>
                  </a:gs>
                </a:gsLst>
                <a:lin ang="5400000"/>
              </a:gradFill>
              <a:effectLst/>
            </a:endParaRPr>
          </a:p>
        </p:txBody>
      </p:sp>
      <p:sp>
        <p:nvSpPr>
          <p:cNvPr id="9" name="Rectangle 8"/>
          <p:cNvSpPr/>
          <p:nvPr/>
        </p:nvSpPr>
        <p:spPr>
          <a:xfrm>
            <a:off x="6363243" y="3250151"/>
            <a:ext cx="2325830" cy="400110"/>
          </a:xfrm>
          <a:prstGeom prst="rect">
            <a:avLst/>
          </a:prstGeom>
          <a:noFill/>
        </p:spPr>
        <p:txBody>
          <a:bodyPr wrap="none" lIns="91440" tIns="45720" rIns="91440" bIns="45720">
            <a:spAutoFit/>
          </a:bodyPr>
          <a:lstStyle/>
          <a:p>
            <a:pPr algn="ctr"/>
            <a:r>
              <a:rPr lang="en-US" sz="2000" b="0" cap="none" spc="0" dirty="0" smtClean="0">
                <a:ln w="0"/>
                <a:gradFill>
                  <a:gsLst>
                    <a:gs pos="21000">
                      <a:srgbClr val="53575C"/>
                    </a:gs>
                    <a:gs pos="88000">
                      <a:srgbClr val="C5C7CA"/>
                    </a:gs>
                  </a:gsLst>
                  <a:lin ang="5400000"/>
                </a:gradFill>
                <a:effectLst/>
              </a:rPr>
              <a:t>Fast-Track Collection</a:t>
            </a:r>
            <a:endParaRPr lang="en-US" sz="2000" b="0" cap="none" spc="0" dirty="0">
              <a:ln w="0"/>
              <a:gradFill>
                <a:gsLst>
                  <a:gs pos="21000">
                    <a:srgbClr val="53575C"/>
                  </a:gs>
                  <a:gs pos="88000">
                    <a:srgbClr val="C5C7CA"/>
                  </a:gs>
                </a:gsLst>
                <a:lin ang="5400000"/>
              </a:gradFill>
              <a:effectLst/>
            </a:endParaRPr>
          </a:p>
        </p:txBody>
      </p:sp>
    </p:spTree>
    <p:extLst>
      <p:ext uri="{BB962C8B-B14F-4D97-AF65-F5344CB8AC3E}">
        <p14:creationId xmlns:p14="http://schemas.microsoft.com/office/powerpoint/2010/main" val="1019745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00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750"/>
                                        <p:tgtEl>
                                          <p:spTgt spid="6"/>
                                        </p:tgtEl>
                                      </p:cBhvr>
                                    </p:animEffect>
                                  </p:childTnLst>
                                </p:cTn>
                              </p:par>
                            </p:childTnLst>
                          </p:cTn>
                        </p:par>
                        <p:par>
                          <p:cTn id="16" fill="hold">
                            <p:stCondLst>
                              <p:cond delay="75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750"/>
                                        <p:tgtEl>
                                          <p:spTgt spid="8"/>
                                        </p:tgtEl>
                                      </p:cBhvr>
                                    </p:animEffect>
                                  </p:childTnLst>
                                </p:cTn>
                              </p:par>
                            </p:childTnLst>
                          </p:cTn>
                        </p:par>
                        <p:par>
                          <p:cTn id="20" fill="hold">
                            <p:stCondLst>
                              <p:cond delay="15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750"/>
                                        <p:tgtEl>
                                          <p:spTgt spid="7"/>
                                        </p:tgtEl>
                                      </p:cBhvr>
                                    </p:animEffect>
                                  </p:childTnLst>
                                </p:cTn>
                              </p:par>
                            </p:childTnLst>
                          </p:cTn>
                        </p:par>
                        <p:par>
                          <p:cTn id="24" fill="hold">
                            <p:stCondLst>
                              <p:cond delay="2250"/>
                            </p:stCondLst>
                            <p:childTnLst>
                              <p:par>
                                <p:cTn id="25" presetID="10" presetClass="entr" presetSubtype="0"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10998" b="12033"/>
          <a:stretch/>
        </p:blipFill>
        <p:spPr>
          <a:xfrm>
            <a:off x="0" y="0"/>
            <a:ext cx="12192000" cy="6862120"/>
          </a:xfrm>
          <a:prstGeom prst="rect">
            <a:avLst/>
          </a:prstGeom>
        </p:spPr>
      </p:pic>
      <p:sp>
        <p:nvSpPr>
          <p:cNvPr id="5" name="Rectangle 4"/>
          <p:cNvSpPr/>
          <p:nvPr/>
        </p:nvSpPr>
        <p:spPr>
          <a:xfrm>
            <a:off x="-12700" y="0"/>
            <a:ext cx="12204700" cy="6858000"/>
          </a:xfrm>
          <a:prstGeom prst="rect">
            <a:avLst/>
          </a:prstGeom>
          <a:solidFill>
            <a:schemeClr val="bg1">
              <a:alpha val="6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solidFill>
                  <a:schemeClr val="accent3"/>
                </a:solidFill>
              </a:rPr>
              <a:t>Department-Wide Generic</a:t>
            </a:r>
            <a:endParaRPr lang="en-US" dirty="0">
              <a:solidFill>
                <a:schemeClr val="accent3"/>
              </a:solidFill>
            </a:endParaRPr>
          </a:p>
        </p:txBody>
      </p:sp>
      <p:sp>
        <p:nvSpPr>
          <p:cNvPr id="3" name="Text Placeholder 2"/>
          <p:cNvSpPr>
            <a:spLocks noGrp="1"/>
          </p:cNvSpPr>
          <p:nvPr>
            <p:ph type="body" idx="1"/>
          </p:nvPr>
        </p:nvSpPr>
        <p:spPr>
          <a:xfrm>
            <a:off x="831850" y="4589463"/>
            <a:ext cx="8235032" cy="1500187"/>
          </a:xfrm>
        </p:spPr>
        <p:txBody>
          <a:bodyPr/>
          <a:lstStyle/>
          <a:p>
            <a:pPr algn="r"/>
            <a:r>
              <a:rPr lang="en-US" sz="6000" dirty="0" smtClean="0">
                <a:solidFill>
                  <a:schemeClr val="tx1"/>
                </a:solidFill>
              </a:rPr>
              <a:t>0704-0553</a:t>
            </a:r>
            <a:endParaRPr lang="en-US" dirty="0">
              <a:solidFill>
                <a:schemeClr val="tx1"/>
              </a:solidFill>
            </a:endParaRPr>
          </a:p>
        </p:txBody>
      </p:sp>
    </p:spTree>
    <p:extLst>
      <p:ext uri="{BB962C8B-B14F-4D97-AF65-F5344CB8AC3E}">
        <p14:creationId xmlns:p14="http://schemas.microsoft.com/office/powerpoint/2010/main" val="781705071"/>
      </p:ext>
    </p:extLst>
  </p:cSld>
  <p:clrMapOvr>
    <a:masterClrMapping/>
  </p:clrMapOvr>
  <p:transition spd="med">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5269" b="5390"/>
          <a:stretch/>
        </p:blipFill>
        <p:spPr>
          <a:xfrm>
            <a:off x="0" y="-9331"/>
            <a:ext cx="12192000" cy="6867331"/>
          </a:xfrm>
          <a:prstGeom prst="rect">
            <a:avLst/>
          </a:prstGeom>
        </p:spPr>
      </p:pic>
      <p:sp>
        <p:nvSpPr>
          <p:cNvPr id="7" name="Rectangle 6"/>
          <p:cNvSpPr/>
          <p:nvPr/>
        </p:nvSpPr>
        <p:spPr>
          <a:xfrm>
            <a:off x="0" y="0"/>
            <a:ext cx="12204700" cy="6858000"/>
          </a:xfrm>
          <a:prstGeom prst="rect">
            <a:avLst/>
          </a:prstGeom>
          <a:solidFill>
            <a:schemeClr val="bg1">
              <a:alpha val="7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solidFill>
                  <a:schemeClr val="accent3"/>
                </a:solidFill>
              </a:rPr>
              <a:t>Wrap-Up &amp; Questions</a:t>
            </a:r>
            <a:endParaRPr lang="en-US" dirty="0">
              <a:solidFill>
                <a:schemeClr val="accent3"/>
              </a:solidFill>
            </a:endParaRPr>
          </a:p>
        </p:txBody>
      </p:sp>
    </p:spTree>
    <p:extLst>
      <p:ext uri="{BB962C8B-B14F-4D97-AF65-F5344CB8AC3E}">
        <p14:creationId xmlns:p14="http://schemas.microsoft.com/office/powerpoint/2010/main" val="32075967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42907" y="1248487"/>
            <a:ext cx="5106186" cy="2387600"/>
          </a:xfrm>
        </p:spPr>
        <p:txBody>
          <a:bodyPr/>
          <a:lstStyle/>
          <a:p>
            <a:r>
              <a:rPr lang="en-US" dirty="0" smtClean="0">
                <a:solidFill>
                  <a:schemeClr val="tx2"/>
                </a:solidFill>
              </a:rPr>
              <a:t>Thank you!</a:t>
            </a:r>
            <a:endParaRPr lang="en-US" dirty="0">
              <a:solidFill>
                <a:schemeClr val="tx2"/>
              </a:solidFill>
            </a:endParaRPr>
          </a:p>
        </p:txBody>
      </p:sp>
      <p:sp>
        <p:nvSpPr>
          <p:cNvPr id="3" name="Subtitle 2"/>
          <p:cNvSpPr>
            <a:spLocks noGrp="1"/>
          </p:cNvSpPr>
          <p:nvPr>
            <p:ph type="subTitle" idx="1"/>
          </p:nvPr>
        </p:nvSpPr>
        <p:spPr>
          <a:xfrm>
            <a:off x="415159" y="3602038"/>
            <a:ext cx="11361683" cy="1655762"/>
          </a:xfrm>
        </p:spPr>
        <p:txBody>
          <a:bodyPr>
            <a:normAutofit fontScale="92500" lnSpcReduction="10000"/>
          </a:bodyPr>
          <a:lstStyle/>
          <a:p>
            <a:r>
              <a:rPr lang="en-US" b="1" dirty="0" smtClean="0">
                <a:solidFill>
                  <a:schemeClr val="tx2"/>
                </a:solidFill>
              </a:rPr>
              <a:t>Office of Information Management</a:t>
            </a:r>
            <a:r>
              <a:rPr lang="en-US" dirty="0" smtClean="0">
                <a:solidFill>
                  <a:schemeClr val="tx2"/>
                </a:solidFill>
              </a:rPr>
              <a:t/>
            </a:r>
            <a:br>
              <a:rPr lang="en-US" dirty="0" smtClean="0">
                <a:solidFill>
                  <a:schemeClr val="tx2"/>
                </a:solidFill>
              </a:rPr>
            </a:br>
            <a:r>
              <a:rPr lang="en-US" dirty="0" smtClean="0">
                <a:solidFill>
                  <a:schemeClr val="accent2"/>
                </a:solidFill>
              </a:rPr>
              <a:t>whs.mc-alex.esd.mbx.dd-dod-information-collections@mail.mil</a:t>
            </a:r>
          </a:p>
          <a:p>
            <a:r>
              <a:rPr lang="en-US" i="1" dirty="0" smtClean="0">
                <a:solidFill>
                  <a:schemeClr val="tx2"/>
                </a:solidFill>
              </a:rPr>
              <a:t>Learn about upcoming trainings like this one </a:t>
            </a:r>
            <a:br>
              <a:rPr lang="en-US" i="1" dirty="0" smtClean="0">
                <a:solidFill>
                  <a:schemeClr val="tx2"/>
                </a:solidFill>
              </a:rPr>
            </a:br>
            <a:r>
              <a:rPr lang="en-US" i="1" dirty="0" smtClean="0">
                <a:solidFill>
                  <a:schemeClr val="tx2"/>
                </a:solidFill>
              </a:rPr>
              <a:t>in our newsletter or on our website at </a:t>
            </a:r>
            <a:br>
              <a:rPr lang="en-US" i="1" dirty="0" smtClean="0">
                <a:solidFill>
                  <a:schemeClr val="tx2"/>
                </a:solidFill>
              </a:rPr>
            </a:br>
            <a:r>
              <a:rPr lang="en-US" i="1" dirty="0" smtClean="0">
                <a:solidFill>
                  <a:schemeClr val="accent2"/>
                </a:solidFill>
              </a:rPr>
              <a:t>www.esd.whs.mil/directives/collections</a:t>
            </a:r>
          </a:p>
        </p:txBody>
      </p:sp>
      <p:pic>
        <p:nvPicPr>
          <p:cNvPr id="10" name="Picture 33" descr="WHSseal"/>
          <p:cNvPicPr>
            <a:picLocks noChangeAspect="1" noChangeArrowheads="1"/>
          </p:cNvPicPr>
          <p:nvPr/>
        </p:nvPicPr>
        <p:blipFill>
          <a:blip r:embed="rId3" cstate="print">
            <a:lum contrast="6000"/>
            <a:extLst>
              <a:ext uri="{28A0092B-C50C-407E-A947-70E740481C1C}">
                <a14:useLocalDpi xmlns:a14="http://schemas.microsoft.com/office/drawing/2010/main" val="0"/>
              </a:ext>
            </a:extLst>
          </a:blip>
          <a:srcRect/>
          <a:stretch>
            <a:fillRect/>
          </a:stretch>
        </p:blipFill>
        <p:spPr bwMode="auto">
          <a:xfrm>
            <a:off x="5111005" y="601017"/>
            <a:ext cx="1969989" cy="1969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20783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Agenda</a:t>
            </a:r>
            <a:endParaRPr lang="en-US" dirty="0">
              <a:solidFill>
                <a:schemeClr val="accent1"/>
              </a:solidFill>
            </a:endParaRPr>
          </a:p>
        </p:txBody>
      </p:sp>
      <p:sp>
        <p:nvSpPr>
          <p:cNvPr id="3" name="Content Placeholder 2"/>
          <p:cNvSpPr>
            <a:spLocks noGrp="1"/>
          </p:cNvSpPr>
          <p:nvPr>
            <p:ph idx="1"/>
          </p:nvPr>
        </p:nvSpPr>
        <p:spPr/>
        <p:txBody>
          <a:bodyPr/>
          <a:lstStyle/>
          <a:p>
            <a:r>
              <a:rPr lang="en-US" dirty="0" smtClean="0">
                <a:solidFill>
                  <a:schemeClr val="tx2"/>
                </a:solidFill>
              </a:rPr>
              <a:t>Training Purpose &amp; Goals</a:t>
            </a:r>
          </a:p>
          <a:p>
            <a:r>
              <a:rPr lang="en-US" dirty="0" smtClean="0">
                <a:solidFill>
                  <a:schemeClr val="tx2"/>
                </a:solidFill>
              </a:rPr>
              <a:t>History of the Generic Clearance and Fast-Track Collections</a:t>
            </a:r>
          </a:p>
          <a:p>
            <a:r>
              <a:rPr lang="en-US" dirty="0" smtClean="0">
                <a:solidFill>
                  <a:schemeClr val="tx2"/>
                </a:solidFill>
              </a:rPr>
              <a:t>Generic Definition &amp; Fast-Track Parameters</a:t>
            </a:r>
          </a:p>
          <a:p>
            <a:r>
              <a:rPr lang="en-US" dirty="0" smtClean="0">
                <a:solidFill>
                  <a:schemeClr val="tx2"/>
                </a:solidFill>
              </a:rPr>
              <a:t>Generic/Fast-Track Clearance Process</a:t>
            </a:r>
          </a:p>
          <a:p>
            <a:r>
              <a:rPr lang="en-US" dirty="0" smtClean="0">
                <a:solidFill>
                  <a:schemeClr val="tx2"/>
                </a:solidFill>
              </a:rPr>
              <a:t>0704-0553: Department-Wide Generic Clearance</a:t>
            </a:r>
          </a:p>
          <a:p>
            <a:r>
              <a:rPr lang="en-US" dirty="0" smtClean="0">
                <a:solidFill>
                  <a:schemeClr val="tx2"/>
                </a:solidFill>
              </a:rPr>
              <a:t>Questions?</a:t>
            </a:r>
          </a:p>
          <a:p>
            <a:endParaRPr lang="en-US" b="1" dirty="0">
              <a:solidFill>
                <a:schemeClr val="accent1"/>
              </a:solidFill>
            </a:endParaRPr>
          </a:p>
        </p:txBody>
      </p:sp>
    </p:spTree>
    <p:extLst>
      <p:ext uri="{BB962C8B-B14F-4D97-AF65-F5344CB8AC3E}">
        <p14:creationId xmlns:p14="http://schemas.microsoft.com/office/powerpoint/2010/main" val="9303367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solidFill>
              </a:rPr>
              <a:t>Training</a:t>
            </a:r>
            <a:r>
              <a:rPr lang="en-US" dirty="0" smtClean="0">
                <a:solidFill>
                  <a:schemeClr val="accent1"/>
                </a:solidFill>
              </a:rPr>
              <a:t> </a:t>
            </a:r>
            <a:r>
              <a:rPr lang="en-US" dirty="0">
                <a:solidFill>
                  <a:schemeClr val="accent1"/>
                </a:solidFill>
              </a:rPr>
              <a:t>Purpose &amp; Goals</a:t>
            </a:r>
          </a:p>
        </p:txBody>
      </p:sp>
      <p:sp>
        <p:nvSpPr>
          <p:cNvPr id="3" name="Content Placeholder 2"/>
          <p:cNvSpPr>
            <a:spLocks noGrp="1"/>
          </p:cNvSpPr>
          <p:nvPr>
            <p:ph idx="1"/>
          </p:nvPr>
        </p:nvSpPr>
        <p:spPr/>
        <p:txBody>
          <a:bodyPr>
            <a:normAutofit/>
          </a:bodyPr>
          <a:lstStyle/>
          <a:p>
            <a:pPr marL="0" indent="0">
              <a:lnSpc>
                <a:spcPct val="110000"/>
              </a:lnSpc>
              <a:buNone/>
            </a:pPr>
            <a:r>
              <a:rPr lang="en-US" sz="3100" b="1" dirty="0">
                <a:solidFill>
                  <a:schemeClr val="tx2"/>
                </a:solidFill>
              </a:rPr>
              <a:t>PURPOSE</a:t>
            </a:r>
            <a:r>
              <a:rPr lang="en-US" sz="3100" dirty="0">
                <a:solidFill>
                  <a:schemeClr val="tx2"/>
                </a:solidFill>
              </a:rPr>
              <a:t>:</a:t>
            </a:r>
            <a:r>
              <a:rPr lang="en-US" sz="3100" b="1" dirty="0">
                <a:solidFill>
                  <a:schemeClr val="tx2"/>
                </a:solidFill>
              </a:rPr>
              <a:t> </a:t>
            </a:r>
            <a:r>
              <a:rPr lang="en-US" sz="2600" dirty="0">
                <a:solidFill>
                  <a:schemeClr val="tx2"/>
                </a:solidFill>
              </a:rPr>
              <a:t>To</a:t>
            </a:r>
            <a:r>
              <a:rPr lang="en-US" sz="2600" b="1" dirty="0">
                <a:solidFill>
                  <a:schemeClr val="tx2"/>
                </a:solidFill>
              </a:rPr>
              <a:t> </a:t>
            </a:r>
            <a:r>
              <a:rPr lang="en-US" sz="2600" dirty="0" smtClean="0">
                <a:solidFill>
                  <a:schemeClr val="tx2"/>
                </a:solidFill>
              </a:rPr>
              <a:t>familiarize IMCOs and AOs with the generic fast-track clearance option and corresponding processes for approval. </a:t>
            </a:r>
          </a:p>
          <a:p>
            <a:pPr marL="0" indent="0">
              <a:lnSpc>
                <a:spcPct val="110000"/>
              </a:lnSpc>
              <a:buNone/>
            </a:pPr>
            <a:r>
              <a:rPr lang="en-US" sz="3000" b="1" dirty="0" smtClean="0">
                <a:solidFill>
                  <a:schemeClr val="tx2"/>
                </a:solidFill>
              </a:rPr>
              <a:t>GOALS</a:t>
            </a:r>
            <a:r>
              <a:rPr lang="en-US" sz="3000" dirty="0">
                <a:solidFill>
                  <a:schemeClr val="tx2"/>
                </a:solidFill>
              </a:rPr>
              <a:t>:</a:t>
            </a:r>
          </a:p>
          <a:p>
            <a:pPr marL="514350" indent="-514350">
              <a:buFont typeface="+mj-lt"/>
              <a:buAutoNum type="arabicPeriod"/>
            </a:pPr>
            <a:r>
              <a:rPr lang="en-US" sz="2600" dirty="0" smtClean="0">
                <a:solidFill>
                  <a:schemeClr val="tx2"/>
                </a:solidFill>
              </a:rPr>
              <a:t>Increase awareness of the history of the generic clearance option.</a:t>
            </a:r>
          </a:p>
          <a:p>
            <a:pPr marL="514350" indent="-514350">
              <a:buFont typeface="+mj-lt"/>
              <a:buAutoNum type="arabicPeriod"/>
            </a:pPr>
            <a:r>
              <a:rPr lang="en-US" sz="2600" dirty="0" smtClean="0">
                <a:solidFill>
                  <a:schemeClr val="tx2"/>
                </a:solidFill>
              </a:rPr>
              <a:t>Understand the generic clearance framework.</a:t>
            </a:r>
          </a:p>
          <a:p>
            <a:pPr marL="514350" indent="-514350">
              <a:buFont typeface="+mj-lt"/>
              <a:buAutoNum type="arabicPeriod"/>
            </a:pPr>
            <a:r>
              <a:rPr lang="en-US" sz="2600" dirty="0" smtClean="0">
                <a:solidFill>
                  <a:schemeClr val="tx2"/>
                </a:solidFill>
              </a:rPr>
              <a:t>Become familiar with the process of seeking approval for a fast-track collection under a generic clearance. </a:t>
            </a:r>
          </a:p>
        </p:txBody>
      </p:sp>
    </p:spTree>
    <p:extLst>
      <p:ext uri="{BB962C8B-B14F-4D97-AF65-F5344CB8AC3E}">
        <p14:creationId xmlns:p14="http://schemas.microsoft.com/office/powerpoint/2010/main" val="39993003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10998" b="12033"/>
          <a:stretch/>
        </p:blipFill>
        <p:spPr>
          <a:xfrm>
            <a:off x="0" y="0"/>
            <a:ext cx="12192000" cy="6862120"/>
          </a:xfrm>
          <a:prstGeom prst="rect">
            <a:avLst/>
          </a:prstGeom>
        </p:spPr>
      </p:pic>
      <p:sp>
        <p:nvSpPr>
          <p:cNvPr id="5" name="Rectangle 4"/>
          <p:cNvSpPr/>
          <p:nvPr/>
        </p:nvSpPr>
        <p:spPr>
          <a:xfrm>
            <a:off x="-12700" y="0"/>
            <a:ext cx="12204700" cy="6858000"/>
          </a:xfrm>
          <a:prstGeom prst="rect">
            <a:avLst/>
          </a:prstGeom>
          <a:solidFill>
            <a:schemeClr val="bg1">
              <a:alpha val="6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solidFill>
                  <a:schemeClr val="accent3"/>
                </a:solidFill>
              </a:rPr>
              <a:t>History of Generic &amp; </a:t>
            </a:r>
            <a:br>
              <a:rPr lang="en-US" dirty="0" smtClean="0">
                <a:solidFill>
                  <a:schemeClr val="accent3"/>
                </a:solidFill>
              </a:rPr>
            </a:br>
            <a:r>
              <a:rPr lang="en-US" dirty="0" smtClean="0">
                <a:solidFill>
                  <a:schemeClr val="accent3"/>
                </a:solidFill>
              </a:rPr>
              <a:t>Fast Track Clearance Options</a:t>
            </a:r>
            <a:endParaRPr lang="en-US" dirty="0">
              <a:solidFill>
                <a:schemeClr val="accent3"/>
              </a:solidFill>
            </a:endParaRPr>
          </a:p>
        </p:txBody>
      </p:sp>
      <p:sp>
        <p:nvSpPr>
          <p:cNvPr id="3" name="Text Placeholder 2"/>
          <p:cNvSpPr>
            <a:spLocks noGrp="1"/>
          </p:cNvSpPr>
          <p:nvPr>
            <p:ph type="body" idx="1"/>
          </p:nvPr>
        </p:nvSpPr>
        <p:spPr/>
        <p:txBody>
          <a:bodyPr/>
          <a:lstStyle/>
          <a:p>
            <a:r>
              <a:rPr lang="en-US" dirty="0" smtClean="0"/>
              <a:t>Let’s travel in time back to 2010…</a:t>
            </a:r>
            <a:endParaRPr lang="en-US" dirty="0"/>
          </a:p>
        </p:txBody>
      </p:sp>
    </p:spTree>
    <p:extLst>
      <p:ext uri="{BB962C8B-B14F-4D97-AF65-F5344CB8AC3E}">
        <p14:creationId xmlns:p14="http://schemas.microsoft.com/office/powerpoint/2010/main" val="2155373055"/>
      </p:ext>
    </p:extLst>
  </p:cSld>
  <p:clrMapOvr>
    <a:masterClrMapping/>
  </p:clrMapOvr>
  <p:transition spd="med">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PRA – Generic Clearances</a:t>
            </a:r>
            <a:endParaRPr lang="en-US" dirty="0">
              <a:solidFill>
                <a:schemeClr val="accent1"/>
              </a:solidFill>
            </a:endParaRPr>
          </a:p>
        </p:txBody>
      </p:sp>
      <p:sp>
        <p:nvSpPr>
          <p:cNvPr id="3" name="Content Placeholder 2"/>
          <p:cNvSpPr>
            <a:spLocks noGrp="1"/>
          </p:cNvSpPr>
          <p:nvPr>
            <p:ph idx="1"/>
          </p:nvPr>
        </p:nvSpPr>
        <p:spPr/>
        <p:txBody>
          <a:bodyPr>
            <a:normAutofit/>
          </a:bodyPr>
          <a:lstStyle/>
          <a:p>
            <a:r>
              <a:rPr lang="en-US" dirty="0" smtClean="0">
                <a:solidFill>
                  <a:schemeClr val="tx2"/>
                </a:solidFill>
              </a:rPr>
              <a:t>January 21, 2009 memo issued by the President calling for the establishment of “a system of transparency, public participation, and collaboration”</a:t>
            </a:r>
          </a:p>
          <a:p>
            <a:r>
              <a:rPr lang="en-US" dirty="0">
                <a:solidFill>
                  <a:schemeClr val="tx2"/>
                </a:solidFill>
              </a:rPr>
              <a:t>May 28, 2010 memo from Office of Management and Budget (OMB) with subject “Paperwork Reduction Act – Generic Clearances</a:t>
            </a:r>
            <a:r>
              <a:rPr lang="en-US" dirty="0" smtClean="0">
                <a:solidFill>
                  <a:schemeClr val="tx2"/>
                </a:solidFill>
              </a:rPr>
              <a:t>”</a:t>
            </a:r>
          </a:p>
          <a:p>
            <a:r>
              <a:rPr lang="en-US" dirty="0" smtClean="0">
                <a:solidFill>
                  <a:schemeClr val="tx2"/>
                </a:solidFill>
              </a:rPr>
              <a:t> Establishes the use of generic information collections as a way of meeting obligations of the PRA while also “eliminating unnecessary burdens and delays”</a:t>
            </a:r>
          </a:p>
          <a:p>
            <a:r>
              <a:rPr lang="en-US" dirty="0" smtClean="0">
                <a:solidFill>
                  <a:schemeClr val="tx2"/>
                </a:solidFill>
              </a:rPr>
              <a:t>Goes on to define the generic clearance and the corresponding process for approval</a:t>
            </a:r>
          </a:p>
          <a:p>
            <a:endParaRPr lang="en-US" dirty="0" smtClean="0">
              <a:solidFill>
                <a:schemeClr val="tx2"/>
              </a:solidFill>
            </a:endParaRPr>
          </a:p>
          <a:p>
            <a:endParaRPr lang="en-US" b="1" dirty="0">
              <a:solidFill>
                <a:schemeClr val="accent1"/>
              </a:solidFill>
            </a:endParaRPr>
          </a:p>
        </p:txBody>
      </p:sp>
    </p:spTree>
    <p:extLst>
      <p:ext uri="{BB962C8B-B14F-4D97-AF65-F5344CB8AC3E}">
        <p14:creationId xmlns:p14="http://schemas.microsoft.com/office/powerpoint/2010/main" val="37670266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New Fast-Track Process for Collecting Service Delivery Feedback Under the PRA</a:t>
            </a:r>
            <a:endParaRPr lang="en-US" dirty="0">
              <a:solidFill>
                <a:schemeClr val="accent1"/>
              </a:solidFill>
            </a:endParaRPr>
          </a:p>
        </p:txBody>
      </p:sp>
      <p:sp>
        <p:nvSpPr>
          <p:cNvPr id="3" name="Content Placeholder 2"/>
          <p:cNvSpPr>
            <a:spLocks noGrp="1"/>
          </p:cNvSpPr>
          <p:nvPr>
            <p:ph idx="1"/>
          </p:nvPr>
        </p:nvSpPr>
        <p:spPr/>
        <p:txBody>
          <a:bodyPr>
            <a:normAutofit/>
          </a:bodyPr>
          <a:lstStyle/>
          <a:p>
            <a:r>
              <a:rPr lang="en-US" dirty="0" smtClean="0">
                <a:solidFill>
                  <a:schemeClr val="tx2"/>
                </a:solidFill>
              </a:rPr>
              <a:t>June 15, 2011 memo from Office of Management and Budget (OMB) with subject “New Fast-Track Process for Collecting Service Delivery Feedback Under the Paperwork Reduction Act”</a:t>
            </a:r>
          </a:p>
          <a:p>
            <a:r>
              <a:rPr lang="en-US" dirty="0" smtClean="0">
                <a:solidFill>
                  <a:schemeClr val="tx2"/>
                </a:solidFill>
              </a:rPr>
              <a:t>Establishes the fast-track category of generic information collections</a:t>
            </a:r>
          </a:p>
          <a:p>
            <a:r>
              <a:rPr lang="en-US" dirty="0" smtClean="0">
                <a:solidFill>
                  <a:schemeClr val="tx2"/>
                </a:solidFill>
              </a:rPr>
              <a:t>Purpose is to “allow agencies to obtain timely feedback on service delivery while ensuring that the information collected is useful and minimally burdensome for the public”</a:t>
            </a:r>
          </a:p>
          <a:p>
            <a:r>
              <a:rPr lang="en-US" dirty="0" smtClean="0">
                <a:solidFill>
                  <a:schemeClr val="tx2"/>
                </a:solidFill>
              </a:rPr>
              <a:t>Slightly more restrictive than a standard generic collection</a:t>
            </a:r>
          </a:p>
          <a:p>
            <a:endParaRPr lang="en-US" b="1" dirty="0">
              <a:solidFill>
                <a:schemeClr val="accent1"/>
              </a:solidFill>
            </a:endParaRPr>
          </a:p>
        </p:txBody>
      </p:sp>
    </p:spTree>
    <p:extLst>
      <p:ext uri="{BB962C8B-B14F-4D97-AF65-F5344CB8AC3E}">
        <p14:creationId xmlns:p14="http://schemas.microsoft.com/office/powerpoint/2010/main" val="37803593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31850" y="228562"/>
            <a:ext cx="3748527" cy="3748527"/>
          </a:xfrm>
          <a:prstGeom prst="rect">
            <a:avLst/>
          </a:prstGeom>
        </p:spPr>
      </p:pic>
      <p:sp>
        <p:nvSpPr>
          <p:cNvPr id="2" name="Title 1"/>
          <p:cNvSpPr>
            <a:spLocks noGrp="1"/>
          </p:cNvSpPr>
          <p:nvPr>
            <p:ph type="title"/>
          </p:nvPr>
        </p:nvSpPr>
        <p:spPr/>
        <p:txBody>
          <a:bodyPr/>
          <a:lstStyle/>
          <a:p>
            <a:r>
              <a:rPr lang="en-US" dirty="0" smtClean="0">
                <a:solidFill>
                  <a:schemeClr val="accent3"/>
                </a:solidFill>
              </a:rPr>
              <a:t>What’s a Generic Fast-Track?</a:t>
            </a:r>
            <a:endParaRPr lang="en-US" dirty="0">
              <a:solidFill>
                <a:schemeClr val="accent3"/>
              </a:solidFill>
            </a:endParaRPr>
          </a:p>
        </p:txBody>
      </p:sp>
      <p:sp>
        <p:nvSpPr>
          <p:cNvPr id="3" name="Text Placeholder 2"/>
          <p:cNvSpPr>
            <a:spLocks noGrp="1"/>
          </p:cNvSpPr>
          <p:nvPr>
            <p:ph type="body" idx="1"/>
          </p:nvPr>
        </p:nvSpPr>
        <p:spPr/>
        <p:txBody>
          <a:bodyPr/>
          <a:lstStyle/>
          <a:p>
            <a:r>
              <a:rPr lang="en-US" dirty="0" smtClean="0"/>
              <a:t>Definition of a generic clearance and parameters for fast-track collections</a:t>
            </a:r>
            <a:endParaRPr lang="en-US" dirty="0"/>
          </a:p>
        </p:txBody>
      </p:sp>
    </p:spTree>
    <p:extLst>
      <p:ext uri="{BB962C8B-B14F-4D97-AF65-F5344CB8AC3E}">
        <p14:creationId xmlns:p14="http://schemas.microsoft.com/office/powerpoint/2010/main" val="17082637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Generic Information Collection Definition</a:t>
            </a:r>
            <a:endParaRPr lang="en-US" dirty="0">
              <a:solidFill>
                <a:schemeClr val="accent1"/>
              </a:solidFill>
            </a:endParaRPr>
          </a:p>
        </p:txBody>
      </p:sp>
      <p:sp>
        <p:nvSpPr>
          <p:cNvPr id="3" name="Content Placeholder 2"/>
          <p:cNvSpPr>
            <a:spLocks noGrp="1"/>
          </p:cNvSpPr>
          <p:nvPr>
            <p:ph idx="1"/>
          </p:nvPr>
        </p:nvSpPr>
        <p:spPr/>
        <p:txBody>
          <a:bodyPr>
            <a:normAutofit/>
          </a:bodyPr>
          <a:lstStyle/>
          <a:p>
            <a:pPr marL="0" indent="0">
              <a:buNone/>
            </a:pPr>
            <a:r>
              <a:rPr lang="en-US" dirty="0" smtClean="0"/>
              <a:t>“A generic ICR is a request for OMB approval of a plan for conducting more than one information collection using very similar methods when (1) the need for and the overall practical utility of the data collection can be evaluated in advance, as part of the review of the proposed plan, but (2) the agency cannot determine the details of the specific individual collections until a later time.”</a:t>
            </a:r>
            <a:endParaRPr lang="en-US" dirty="0"/>
          </a:p>
          <a:p>
            <a:pPr lvl="2"/>
            <a:endParaRPr lang="en-US" dirty="0" smtClean="0">
              <a:solidFill>
                <a:schemeClr val="tx2"/>
              </a:solidFill>
            </a:endParaRPr>
          </a:p>
        </p:txBody>
      </p:sp>
    </p:spTree>
    <p:extLst>
      <p:ext uri="{BB962C8B-B14F-4D97-AF65-F5344CB8AC3E}">
        <p14:creationId xmlns:p14="http://schemas.microsoft.com/office/powerpoint/2010/main" val="390230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Generic Information Collection Definition</a:t>
            </a:r>
            <a:endParaRPr lang="en-US" dirty="0">
              <a:solidFill>
                <a:schemeClr val="accent1"/>
              </a:solidFill>
            </a:endParaRPr>
          </a:p>
        </p:txBody>
      </p:sp>
      <p:sp>
        <p:nvSpPr>
          <p:cNvPr id="3" name="Content Placeholder 2"/>
          <p:cNvSpPr>
            <a:spLocks noGrp="1"/>
          </p:cNvSpPr>
          <p:nvPr>
            <p:ph idx="1"/>
          </p:nvPr>
        </p:nvSpPr>
        <p:spPr/>
        <p:txBody>
          <a:bodyPr>
            <a:normAutofit/>
          </a:bodyPr>
          <a:lstStyle/>
          <a:p>
            <a:pPr marL="0" indent="0">
              <a:buNone/>
            </a:pPr>
            <a:r>
              <a:rPr lang="en-US" dirty="0" smtClean="0"/>
              <a:t>Three important traits:</a:t>
            </a:r>
          </a:p>
          <a:p>
            <a:pPr marL="514350" indent="-514350">
              <a:buFont typeface="+mj-lt"/>
              <a:buAutoNum type="arabicPeriod"/>
            </a:pPr>
            <a:r>
              <a:rPr lang="en-US" sz="2600" dirty="0" smtClean="0"/>
              <a:t>Voluntary</a:t>
            </a:r>
          </a:p>
          <a:p>
            <a:pPr marL="514350" indent="-514350">
              <a:buFont typeface="+mj-lt"/>
              <a:buAutoNum type="arabicPeriod"/>
            </a:pPr>
            <a:r>
              <a:rPr lang="en-US" sz="2600" dirty="0" smtClean="0"/>
              <a:t>Low-burden </a:t>
            </a:r>
          </a:p>
          <a:p>
            <a:pPr lvl="1">
              <a:buFont typeface="Courier New" panose="02070309020205020404" pitchFamily="49" charset="0"/>
              <a:buChar char="o"/>
            </a:pPr>
            <a:r>
              <a:rPr lang="en-US" dirty="0" smtClean="0"/>
              <a:t> </a:t>
            </a:r>
            <a:r>
              <a:rPr lang="en-US" i="1" dirty="0" smtClean="0">
                <a:solidFill>
                  <a:schemeClr val="tx2">
                    <a:lumMod val="60000"/>
                    <a:lumOff val="40000"/>
                  </a:schemeClr>
                </a:solidFill>
              </a:rPr>
              <a:t>Overall burden</a:t>
            </a:r>
          </a:p>
          <a:p>
            <a:pPr lvl="1">
              <a:buFont typeface="Courier New" panose="02070309020205020404" pitchFamily="49" charset="0"/>
              <a:buChar char="o"/>
            </a:pPr>
            <a:r>
              <a:rPr lang="en-US" dirty="0" smtClean="0">
                <a:solidFill>
                  <a:schemeClr val="tx2">
                    <a:lumMod val="60000"/>
                    <a:lumOff val="40000"/>
                  </a:schemeClr>
                </a:solidFill>
              </a:rPr>
              <a:t> </a:t>
            </a:r>
            <a:r>
              <a:rPr lang="en-US" i="1" dirty="0" smtClean="0">
                <a:solidFill>
                  <a:schemeClr val="tx2">
                    <a:lumMod val="60000"/>
                    <a:lumOff val="40000"/>
                  </a:schemeClr>
                </a:solidFill>
              </a:rPr>
              <a:t>Total respondents</a:t>
            </a:r>
          </a:p>
          <a:p>
            <a:pPr lvl="1">
              <a:buFont typeface="Courier New" panose="02070309020205020404" pitchFamily="49" charset="0"/>
              <a:buChar char="o"/>
            </a:pPr>
            <a:r>
              <a:rPr lang="en-US" dirty="0" smtClean="0">
                <a:solidFill>
                  <a:schemeClr val="tx2">
                    <a:lumMod val="60000"/>
                    <a:lumOff val="40000"/>
                  </a:schemeClr>
                </a:solidFill>
              </a:rPr>
              <a:t> </a:t>
            </a:r>
            <a:r>
              <a:rPr lang="en-US" i="1" dirty="0" smtClean="0">
                <a:solidFill>
                  <a:schemeClr val="tx2">
                    <a:lumMod val="60000"/>
                    <a:lumOff val="40000"/>
                  </a:schemeClr>
                </a:solidFill>
              </a:rPr>
              <a:t>Burden per respondent</a:t>
            </a:r>
          </a:p>
          <a:p>
            <a:pPr marL="514350" indent="-514350">
              <a:buFont typeface="+mj-lt"/>
              <a:buAutoNum type="arabicPeriod"/>
            </a:pPr>
            <a:r>
              <a:rPr lang="en-US" sz="2600" dirty="0" smtClean="0"/>
              <a:t>Uncontroversial </a:t>
            </a:r>
            <a:endParaRPr lang="en-US" sz="2600" dirty="0"/>
          </a:p>
          <a:p>
            <a:pPr marL="0" indent="0">
              <a:buNone/>
            </a:pPr>
            <a:endParaRPr lang="en-US" dirty="0"/>
          </a:p>
          <a:p>
            <a:pPr lvl="2"/>
            <a:endParaRPr lang="en-US" dirty="0" smtClean="0">
              <a:solidFill>
                <a:schemeClr val="tx2"/>
              </a:solidFill>
            </a:endParaRPr>
          </a:p>
        </p:txBody>
      </p:sp>
    </p:spTree>
    <p:extLst>
      <p:ext uri="{BB962C8B-B14F-4D97-AF65-F5344CB8AC3E}">
        <p14:creationId xmlns:p14="http://schemas.microsoft.com/office/powerpoint/2010/main" val="19832970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7031</TotalTime>
  <Words>758</Words>
  <Application>Microsoft Office PowerPoint</Application>
  <PresentationFormat>Widescreen</PresentationFormat>
  <Paragraphs>100</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Courier New</vt:lpstr>
      <vt:lpstr>Office Theme</vt:lpstr>
      <vt:lpstr>Generic Fast-Track Clearances</vt:lpstr>
      <vt:lpstr>Agenda</vt:lpstr>
      <vt:lpstr>Training Purpose &amp; Goals</vt:lpstr>
      <vt:lpstr>History of Generic &amp;  Fast Track Clearance Options</vt:lpstr>
      <vt:lpstr>PRA – Generic Clearances</vt:lpstr>
      <vt:lpstr>New Fast-Track Process for Collecting Service Delivery Feedback Under the PRA</vt:lpstr>
      <vt:lpstr>What’s a Generic Fast-Track?</vt:lpstr>
      <vt:lpstr>Generic Information Collection Definition</vt:lpstr>
      <vt:lpstr>Generic Information Collection Definition</vt:lpstr>
      <vt:lpstr>Fast-Track Collection Parameters</vt:lpstr>
      <vt:lpstr>Clearance Process</vt:lpstr>
      <vt:lpstr>Example Scenario</vt:lpstr>
      <vt:lpstr>Step 1: Generic Clearance Approval</vt:lpstr>
      <vt:lpstr>Step 2: Fast-Track Collection Submission</vt:lpstr>
      <vt:lpstr>Step 3: Extend Clearance</vt:lpstr>
      <vt:lpstr>PowerPoint Presentation</vt:lpstr>
      <vt:lpstr>Department-Wide Generic</vt:lpstr>
      <vt:lpstr>Wrap-Up &amp; Questions</vt:lpstr>
      <vt:lpstr>Thank you!</vt:lpstr>
    </vt:vector>
  </TitlesOfParts>
  <Company>JITSPP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LeightEM</dc:creator>
  <cp:lastModifiedBy>RuthLD</cp:lastModifiedBy>
  <cp:revision>142</cp:revision>
  <cp:lastPrinted>2018-05-31T14:36:12Z</cp:lastPrinted>
  <dcterms:created xsi:type="dcterms:W3CDTF">2018-03-07T16:42:39Z</dcterms:created>
  <dcterms:modified xsi:type="dcterms:W3CDTF">2018-07-27T13:15:14Z</dcterms:modified>
</cp:coreProperties>
</file>