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68" r:id="rId5"/>
    <p:sldId id="269" r:id="rId6"/>
    <p:sldId id="355" r:id="rId7"/>
    <p:sldId id="356" r:id="rId8"/>
    <p:sldId id="314" r:id="rId9"/>
    <p:sldId id="387" r:id="rId10"/>
    <p:sldId id="315" r:id="rId11"/>
    <p:sldId id="361" r:id="rId12"/>
    <p:sldId id="388" r:id="rId13"/>
    <p:sldId id="360" r:id="rId14"/>
    <p:sldId id="382" r:id="rId15"/>
    <p:sldId id="386" r:id="rId16"/>
    <p:sldId id="383" r:id="rId17"/>
    <p:sldId id="384" r:id="rId18"/>
    <p:sldId id="385" r:id="rId19"/>
    <p:sldId id="378" r:id="rId20"/>
    <p:sldId id="379" r:id="rId21"/>
    <p:sldId id="380" r:id="rId22"/>
    <p:sldId id="381" r:id="rId2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6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4" autoAdjust="0"/>
    <p:restoredTop sz="86770" autoAdjust="0"/>
  </p:normalViewPr>
  <p:slideViewPr>
    <p:cSldViewPr snapToGrid="0">
      <p:cViewPr varScale="1">
        <p:scale>
          <a:sx n="74" d="100"/>
          <a:sy n="74" d="100"/>
        </p:scale>
        <p:origin x="27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1210E-1623-48F1-A543-425C535CE57E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F77B7-15DC-4D79-A642-D581B7D30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40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16E421A-381C-4A95-8E79-29B8C40D6E41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607EC29-5CEE-416F-9C1C-CFF80DAE7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97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96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03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20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5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00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93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20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97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0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41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9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03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141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49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12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48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5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82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83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99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EC29-5CEE-416F-9C1C-CFF80DAE75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32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61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3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56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7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2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8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9482B-FEF2-49F9-86F8-48BE54B69D8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61814" y="1122363"/>
            <a:ext cx="5106186" cy="2387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DoD-Internal Collections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1814" y="3602038"/>
            <a:ext cx="5106186" cy="165576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Washington Headquarters Services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Executive Services Directorate</a:t>
            </a:r>
          </a:p>
          <a:p>
            <a:r>
              <a:rPr lang="en-US" i="1" dirty="0" smtClean="0">
                <a:solidFill>
                  <a:schemeClr val="tx2"/>
                </a:solidFill>
              </a:rPr>
              <a:t>Office of Information Management</a:t>
            </a:r>
            <a:br>
              <a:rPr lang="en-US" i="1" dirty="0" smtClean="0">
                <a:solidFill>
                  <a:schemeClr val="tx2"/>
                </a:solidFill>
              </a:rPr>
            </a:br>
            <a:r>
              <a:rPr lang="en-US" i="1" dirty="0" smtClean="0">
                <a:solidFill>
                  <a:schemeClr val="tx2"/>
                </a:solidFill>
              </a:rPr>
              <a:t>DoD Directives Division</a:t>
            </a:r>
          </a:p>
        </p:txBody>
      </p:sp>
      <p:pic>
        <p:nvPicPr>
          <p:cNvPr id="10" name="Picture 33" descr="WHSseal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35" y="1632049"/>
            <a:ext cx="3593903" cy="359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28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Types of DoD Information Collections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944339"/>
              </p:ext>
            </p:extLst>
          </p:nvPr>
        </p:nvGraphicFramePr>
        <p:xfrm>
          <a:off x="838200" y="1690688"/>
          <a:ext cx="10515599" cy="4880612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004031"/>
                <a:gridCol w="2127892"/>
                <a:gridCol w="2127892"/>
                <a:gridCol w="2127892"/>
                <a:gridCol w="2127892"/>
              </a:tblGrid>
              <a:tr h="74771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TYPE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Congressional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Public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DoD-Internal</a:t>
                      </a:r>
                      <a:r>
                        <a:rPr lang="en-US" sz="1600" baseline="0" dirty="0" smtClean="0"/>
                        <a:t> &amp; Federal Agency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Component-Internal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DESCRIPTION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Provided to Congress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Respondent: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M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embers of the public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Respondent: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1 or more components (including federal agencies)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Respondent: Within the requesting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component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OVERSIGHT</a:t>
                      </a:r>
                      <a:r>
                        <a:rPr lang="en-US" sz="16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&amp; PROCESS OWNER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Office of the Assistant Secretary of Defense for Legislative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Affairs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Office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of Management &amp; the Budget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 through WHS, Directives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Division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WHS, Directives Division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Component Information Management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Control Officer (IMCO)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AUTHORITY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Instruction 5545.02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 Manual 8910.01, Vol.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1; Paperwork Reduction Act; DoD Instruction 8910.01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Manual 8910.01, Vol. 1; DoD Instruction 8910.01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Manual 8910.01, Vol. 1; DoD Instruction 8910.01</a:t>
                      </a:r>
                      <a:endParaRPr lang="en-US" sz="14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APPROVAL FORM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Not applicable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OMB Form 83-I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DD Form 2936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Varies by component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WEBSITE/SYSTEM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Congressional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Hearings and Reporting Requirements Tracking System (CHARRTS)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reginfo.gov and the DoD Information Collections System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Information Collections System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 Information Collections System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38199" y="1690688"/>
            <a:ext cx="6232071" cy="4857069"/>
          </a:xfrm>
          <a:prstGeom prst="rect">
            <a:avLst/>
          </a:prstGeom>
          <a:solidFill>
            <a:srgbClr val="4A66AC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225642" y="1683474"/>
            <a:ext cx="2128157" cy="4857069"/>
          </a:xfrm>
          <a:prstGeom prst="rect">
            <a:avLst/>
          </a:prstGeom>
          <a:solidFill>
            <a:srgbClr val="4A66AC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079107" y="1690688"/>
            <a:ext cx="2135658" cy="4880612"/>
          </a:xfrm>
          <a:prstGeom prst="roundRect">
            <a:avLst>
              <a:gd name="adj" fmla="val 65"/>
            </a:avLst>
          </a:prstGeom>
          <a:noFill/>
          <a:ln w="762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5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DoD-Internal Collections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Collection impacts populations internal to the DoD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Respondents may include: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Authorized by DoD Manual 8910.01, Volume 1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Outcome is the activation of a Report Control Symbol (RCS) and an expiration date (usually 5 years from the date of approval)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254007"/>
              </p:ext>
            </p:extLst>
          </p:nvPr>
        </p:nvGraphicFramePr>
        <p:xfrm>
          <a:off x="1167718" y="2919639"/>
          <a:ext cx="10186082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3041"/>
                <a:gridCol w="5093041"/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Entities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Individuals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Component (one response on behalf of whole)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Federal</a:t>
                      </a:r>
                      <a:r>
                        <a:rPr lang="en-US" baseline="0" dirty="0" smtClean="0">
                          <a:solidFill>
                            <a:schemeClr val="tx2"/>
                          </a:solidFill>
                        </a:rPr>
                        <a:t> employees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>
                          <a:solidFill>
                            <a:schemeClr val="tx2"/>
                          </a:solidFill>
                        </a:rPr>
                        <a:t>Service members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>
                          <a:solidFill>
                            <a:schemeClr val="tx2"/>
                          </a:solidFill>
                        </a:rPr>
                        <a:t>Spouses/dependents </a:t>
                      </a:r>
                      <a:r>
                        <a:rPr lang="en-US" b="1" baseline="0" dirty="0" smtClean="0">
                          <a:solidFill>
                            <a:schemeClr val="tx2"/>
                          </a:solidFill>
                        </a:rPr>
                        <a:t>in specific situations</a:t>
                      </a:r>
                      <a:endParaRPr lang="en-US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7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8" b="12033"/>
          <a:stretch/>
        </p:blipFill>
        <p:spPr>
          <a:xfrm>
            <a:off x="0" y="0"/>
            <a:ext cx="12192000" cy="68621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2700" y="0"/>
            <a:ext cx="12204700" cy="685800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DoD-Internal Collection Approval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review of the approval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397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DoD-Internal Collection Approval Process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Determination (</a:t>
            </a:r>
            <a:r>
              <a:rPr lang="en-US" i="1" dirty="0" smtClean="0"/>
              <a:t>timeline varies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AO works with an IMCO (and the Office of Information Management) to determine if there is a collection requirement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REMINDER: There are exemptions available for certain types of information. However, only the Office of Information Management is authorized to grant an exemption for your collection! </a:t>
            </a:r>
          </a:p>
        </p:txBody>
      </p:sp>
    </p:spTree>
    <p:extLst>
      <p:ext uri="{BB962C8B-B14F-4D97-AF65-F5344CB8AC3E}">
        <p14:creationId xmlns:p14="http://schemas.microsoft.com/office/powerpoint/2010/main" val="266336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DoD-Internal Collection Approval Process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Package Preparation (</a:t>
            </a:r>
            <a:r>
              <a:rPr lang="en-US" i="1" dirty="0" smtClean="0"/>
              <a:t>approx. one week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AO completes a cost summary (a.k.a. CAPE Report) at the DoD Cost Guidance Portal</a:t>
            </a:r>
          </a:p>
          <a:p>
            <a:pPr lvl="1"/>
            <a:r>
              <a:rPr lang="en-US" dirty="0" smtClean="0"/>
              <a:t>AO generates the DD Form 2936 upon completion of the CAPE</a:t>
            </a:r>
          </a:p>
          <a:p>
            <a:pPr lvl="1"/>
            <a:r>
              <a:rPr lang="en-US" dirty="0" smtClean="0"/>
              <a:t>AO compiles all of the necessary package documents</a:t>
            </a:r>
          </a:p>
          <a:p>
            <a:pPr lvl="1"/>
            <a:r>
              <a:rPr lang="en-US" dirty="0" smtClean="0"/>
              <a:t>IMCO reviews the DD Form 2936 and advises on mandatory coordination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615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A Note on CAPE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https://costguidance.osd.mil/CostGuidance</a:t>
            </a:r>
            <a:r>
              <a:rPr lang="en-US" dirty="0" smtClean="0"/>
              <a:t>/</a:t>
            </a:r>
          </a:p>
          <a:p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7745"/>
          <a:stretch/>
        </p:blipFill>
        <p:spPr>
          <a:xfrm>
            <a:off x="1091953" y="2563585"/>
            <a:ext cx="10261847" cy="238397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665514" y="4490357"/>
            <a:ext cx="4669972" cy="2939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0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DoD-Internal Collection Approval Process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Coordination (</a:t>
            </a:r>
            <a:r>
              <a:rPr lang="en-US" i="1" dirty="0" smtClean="0"/>
              <a:t>approx. one month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AO completes mandatory coordination</a:t>
            </a:r>
          </a:p>
          <a:p>
            <a:pPr lvl="1"/>
            <a:r>
              <a:rPr lang="en-US" dirty="0" smtClean="0"/>
              <a:t>AO attains final approval from requesting component</a:t>
            </a:r>
          </a:p>
          <a:p>
            <a:pPr lvl="1"/>
            <a:r>
              <a:rPr lang="en-US" dirty="0" smtClean="0"/>
              <a:t>AO completes respondent coordination</a:t>
            </a:r>
          </a:p>
          <a:p>
            <a:pPr lvl="1"/>
            <a:r>
              <a:rPr lang="en-US" dirty="0" smtClean="0"/>
              <a:t>IMCO reviews package for completeness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REMINDER: </a:t>
            </a:r>
            <a:r>
              <a:rPr lang="en-US" b="1" dirty="0" smtClean="0">
                <a:solidFill>
                  <a:srgbClr val="00B050"/>
                </a:solidFill>
              </a:rPr>
              <a:t>If your collection is prescribed by statute, law, regulation, EO, presidential direction, </a:t>
            </a:r>
            <a:r>
              <a:rPr lang="en-US" b="1" dirty="0" err="1" smtClean="0">
                <a:solidFill>
                  <a:srgbClr val="00B050"/>
                </a:solidFill>
              </a:rPr>
              <a:t>SecDef</a:t>
            </a:r>
            <a:r>
              <a:rPr lang="en-US" b="1" dirty="0" smtClean="0">
                <a:solidFill>
                  <a:srgbClr val="00B050"/>
                </a:solidFill>
              </a:rPr>
              <a:t> direction, or Deputy </a:t>
            </a:r>
            <a:r>
              <a:rPr lang="en-US" b="1" dirty="0" err="1" smtClean="0">
                <a:solidFill>
                  <a:srgbClr val="00B050"/>
                </a:solidFill>
              </a:rPr>
              <a:t>SecDef</a:t>
            </a:r>
            <a:r>
              <a:rPr lang="en-US" b="1" dirty="0" smtClean="0">
                <a:solidFill>
                  <a:srgbClr val="00B050"/>
                </a:solidFill>
              </a:rPr>
              <a:t> direction, your respondent coordinators have only 15 business days to provide feedback. 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9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DoD-Internal Collection Approval Process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OIM Review (</a:t>
            </a:r>
            <a:r>
              <a:rPr lang="en-US" i="1" dirty="0" smtClean="0"/>
              <a:t>approx. three business days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OIM analyst reviews package</a:t>
            </a:r>
          </a:p>
          <a:p>
            <a:pPr lvl="1"/>
            <a:r>
              <a:rPr lang="en-US" dirty="0" smtClean="0"/>
              <a:t>OIM analyst submits complete package to the DoD Clearance Officer (CO)</a:t>
            </a:r>
          </a:p>
          <a:p>
            <a:pPr lvl="1"/>
            <a:r>
              <a:rPr lang="en-US" dirty="0" smtClean="0"/>
              <a:t>CO reviews package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431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DoD-Internal Collection Approval Process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License Activation (</a:t>
            </a:r>
            <a:r>
              <a:rPr lang="en-US" i="1" dirty="0" smtClean="0"/>
              <a:t>approx. one business day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CO signs off on the DD Form 2936 to authorize the collection</a:t>
            </a:r>
          </a:p>
          <a:p>
            <a:pPr lvl="1"/>
            <a:r>
              <a:rPr lang="en-US" dirty="0" smtClean="0"/>
              <a:t>OIM analyst creates or updates the RCS</a:t>
            </a:r>
          </a:p>
          <a:p>
            <a:pPr lvl="1"/>
            <a:r>
              <a:rPr lang="en-US" dirty="0" smtClean="0"/>
              <a:t>OIM analyst informs the component of CO decision and RCS activation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2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DoD-Internal Packages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should be included in the approval package?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820" y="0"/>
            <a:ext cx="6242180" cy="624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263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Agenda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Training Purpose &amp; Goals</a:t>
            </a:r>
          </a:p>
          <a:p>
            <a:r>
              <a:rPr lang="en-US" dirty="0">
                <a:solidFill>
                  <a:schemeClr val="tx2"/>
                </a:solidFill>
              </a:rPr>
              <a:t>Information Collection Definition</a:t>
            </a:r>
          </a:p>
          <a:p>
            <a:r>
              <a:rPr lang="en-US" dirty="0">
                <a:solidFill>
                  <a:schemeClr val="tx2"/>
                </a:solidFill>
              </a:rPr>
              <a:t>DoD-Internal Collection Overview</a:t>
            </a:r>
          </a:p>
          <a:p>
            <a:r>
              <a:rPr lang="en-US" dirty="0">
                <a:solidFill>
                  <a:schemeClr val="tx2"/>
                </a:solidFill>
              </a:rPr>
              <a:t>DoD-Internal Collection Approval Process</a:t>
            </a:r>
          </a:p>
          <a:p>
            <a:r>
              <a:rPr lang="en-US" dirty="0">
                <a:solidFill>
                  <a:schemeClr val="tx2"/>
                </a:solidFill>
              </a:rPr>
              <a:t>DoD-Internal Collection Package Elements</a:t>
            </a:r>
          </a:p>
        </p:txBody>
      </p:sp>
    </p:spTree>
    <p:extLst>
      <p:ext uri="{BB962C8B-B14F-4D97-AF65-F5344CB8AC3E}">
        <p14:creationId xmlns:p14="http://schemas.microsoft.com/office/powerpoint/2010/main" val="930336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 DoD-Internal Package Elements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CAPE Report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DD Form 2936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Including concurrences from mandatory coordinators and any additional documentation they may have required you to include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Including concurrences from respondent coordinators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Copy of all authorities/prescribing documents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Copy of the collection instrument(s)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6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b="5390"/>
          <a:stretch/>
        </p:blipFill>
        <p:spPr>
          <a:xfrm>
            <a:off x="0" y="-9331"/>
            <a:ext cx="12192000" cy="68673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Questions?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96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2907" y="1248487"/>
            <a:ext cx="5106186" cy="23876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Thank you!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159" y="3602038"/>
            <a:ext cx="11361683" cy="165576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Office of Information Management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whs.mc-alex.esd.mbx.dd-dod-information-collections@mail.mil</a:t>
            </a:r>
          </a:p>
          <a:p>
            <a:r>
              <a:rPr lang="en-US" i="1" dirty="0" smtClean="0">
                <a:solidFill>
                  <a:schemeClr val="tx2"/>
                </a:solidFill>
              </a:rPr>
              <a:t>Learn about upcoming trainings like this one </a:t>
            </a:r>
            <a:br>
              <a:rPr lang="en-US" i="1" dirty="0" smtClean="0">
                <a:solidFill>
                  <a:schemeClr val="tx2"/>
                </a:solidFill>
              </a:rPr>
            </a:br>
            <a:r>
              <a:rPr lang="en-US" i="1" dirty="0" smtClean="0">
                <a:solidFill>
                  <a:schemeClr val="tx2"/>
                </a:solidFill>
              </a:rPr>
              <a:t>in our newsletter or on our website at </a:t>
            </a:r>
            <a:br>
              <a:rPr lang="en-US" i="1" dirty="0" smtClean="0">
                <a:solidFill>
                  <a:schemeClr val="tx2"/>
                </a:solidFill>
              </a:rPr>
            </a:br>
            <a:r>
              <a:rPr lang="en-US" i="1" dirty="0" smtClean="0">
                <a:solidFill>
                  <a:schemeClr val="accent2"/>
                </a:solidFill>
              </a:rPr>
              <a:t>www.esd.whs.mil/directives/collections</a:t>
            </a:r>
          </a:p>
        </p:txBody>
      </p:sp>
      <p:pic>
        <p:nvPicPr>
          <p:cNvPr id="10" name="Picture 33" descr="WHSseal"/>
          <p:cNvPicPr>
            <a:picLocks noChangeAspect="1" noChangeArrowheads="1"/>
          </p:cNvPicPr>
          <p:nvPr/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005" y="601017"/>
            <a:ext cx="1969989" cy="19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0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Training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Purpose &amp;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100" b="1" dirty="0">
                <a:solidFill>
                  <a:schemeClr val="tx2"/>
                </a:solidFill>
              </a:rPr>
              <a:t>PURPOSE</a:t>
            </a:r>
            <a:r>
              <a:rPr lang="en-US" sz="3100" dirty="0">
                <a:solidFill>
                  <a:schemeClr val="tx2"/>
                </a:solidFill>
              </a:rPr>
              <a:t>:</a:t>
            </a:r>
            <a:r>
              <a:rPr lang="en-US" sz="3100" b="1" dirty="0">
                <a:solidFill>
                  <a:schemeClr val="tx2"/>
                </a:solidFill>
              </a:rPr>
              <a:t> </a:t>
            </a:r>
            <a:r>
              <a:rPr lang="en-US" sz="2600" dirty="0" smtClean="0">
                <a:solidFill>
                  <a:schemeClr val="tx2"/>
                </a:solidFill>
              </a:rPr>
              <a:t>To</a:t>
            </a:r>
            <a:r>
              <a:rPr lang="en-US" sz="2600" b="1" dirty="0">
                <a:solidFill>
                  <a:schemeClr val="tx2"/>
                </a:solidFill>
              </a:rPr>
              <a:t> </a:t>
            </a:r>
            <a:r>
              <a:rPr lang="en-US" sz="2600" dirty="0" smtClean="0">
                <a:solidFill>
                  <a:schemeClr val="tx2"/>
                </a:solidFill>
              </a:rPr>
              <a:t>increase overall AO and IMCO familiarity with the DoD-internal collections process.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 smtClean="0">
                <a:solidFill>
                  <a:schemeClr val="tx2"/>
                </a:solidFill>
              </a:rPr>
              <a:t>GOALS</a:t>
            </a:r>
            <a:r>
              <a:rPr lang="en-US" sz="3000" dirty="0">
                <a:solidFill>
                  <a:schemeClr val="tx2"/>
                </a:solidFill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chemeClr val="tx2"/>
                </a:solidFill>
              </a:rPr>
              <a:t>Improve AO and IMCO understanding of DoD-internal collections and the clearance timeline.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chemeClr val="tx2"/>
                </a:solidFill>
              </a:rPr>
              <a:t>Reinforce knowledge of the required DoD-internal collection package elements.</a:t>
            </a:r>
            <a:endParaRPr lang="en-US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8" b="12033"/>
          <a:stretch/>
        </p:blipFill>
        <p:spPr>
          <a:xfrm>
            <a:off x="0" y="0"/>
            <a:ext cx="12192000" cy="68621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2700" y="0"/>
            <a:ext cx="12204700" cy="685800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Information Collections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quick reminder of how we define “collections”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3730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Are any of these collections of information?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US" dirty="0" smtClean="0">
                <a:solidFill>
                  <a:schemeClr val="tx2"/>
                </a:solidFill>
              </a:rPr>
              <a:t>Standing at the building entrance and asking everyone who passes by how they arrived at work today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>
                <a:solidFill>
                  <a:schemeClr val="tx2"/>
                </a:solidFill>
              </a:rPr>
              <a:t>Sending an email poll via Outlook to everyone at the Pentagon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>
                <a:solidFill>
                  <a:schemeClr val="tx2"/>
                </a:solidFill>
              </a:rPr>
              <a:t>Asking government employees at the Mark Center to email a picture of their desks/work spaces</a:t>
            </a:r>
          </a:p>
        </p:txBody>
      </p:sp>
    </p:spTree>
    <p:extLst>
      <p:ext uri="{BB962C8B-B14F-4D97-AF65-F5344CB8AC3E}">
        <p14:creationId xmlns:p14="http://schemas.microsoft.com/office/powerpoint/2010/main" val="28210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Information Collection Definition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Standard collection of information, regardless of form or format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For a specific purpose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Utilizes a special format or “instrument”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Stored and owned (or “sponsored”) by the requester (DoD)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Solicits information from respondents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Has an associated frequency of collection (even if it’s only once)</a:t>
            </a:r>
          </a:p>
        </p:txBody>
      </p:sp>
    </p:spTree>
    <p:extLst>
      <p:ext uri="{BB962C8B-B14F-4D97-AF65-F5344CB8AC3E}">
        <p14:creationId xmlns:p14="http://schemas.microsoft.com/office/powerpoint/2010/main" val="248057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Examples of Instrument Formats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627439"/>
              </p:ext>
            </p:extLst>
          </p:nvPr>
        </p:nvGraphicFramePr>
        <p:xfrm>
          <a:off x="838197" y="1877786"/>
          <a:ext cx="10515602" cy="1853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1"/>
                <a:gridCol w="5257801"/>
              </a:tblGrid>
              <a:tr h="185363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Online or IT</a:t>
                      </a:r>
                      <a:r>
                        <a:rPr lang="en-US" sz="2800" baseline="0" dirty="0" smtClean="0"/>
                        <a:t> systems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baseline="0" dirty="0" smtClean="0"/>
                        <a:t>Surveys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baseline="0" dirty="0" smtClean="0"/>
                        <a:t>Forms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baseline="0" dirty="0" smtClean="0"/>
                        <a:t>Evaluations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Reports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Database entry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Interviews or focus groups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Websites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10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9" r="10883"/>
          <a:stretch/>
        </p:blipFill>
        <p:spPr>
          <a:xfrm>
            <a:off x="6552571" y="0"/>
            <a:ext cx="5617433" cy="5780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DoD-Internal Collections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makes a collection DoD-internal?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856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Types of DoD Information Collections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38200" y="1690688"/>
          <a:ext cx="10515599" cy="4880612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004031"/>
                <a:gridCol w="2127892"/>
                <a:gridCol w="2127892"/>
                <a:gridCol w="2127892"/>
                <a:gridCol w="2127892"/>
              </a:tblGrid>
              <a:tr h="74771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TYPE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Congressional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Public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DoD-Internal</a:t>
                      </a:r>
                      <a:r>
                        <a:rPr lang="en-US" sz="1600" baseline="0" dirty="0" smtClean="0"/>
                        <a:t> &amp; Federal Agency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Component-Internal</a:t>
                      </a:r>
                      <a:endParaRPr lang="en-US" sz="1600" dirty="0"/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DESCRIPTION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Provided to Congress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Respondent: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M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embers of the public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Respondent: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1 or more components (including federal agencies)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Respondent: Within the requesting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component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OVERSIGHT</a:t>
                      </a:r>
                      <a:r>
                        <a:rPr lang="en-US" sz="16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&amp; PROCESS OWNER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Office of the Assistant Secretary of Defense for Legislative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Affairs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Office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of Management &amp; the Budget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 through WHS, Directives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Division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WHS, Directives Division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Component Information Management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Control Officer (IMCO)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AUTHORITY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Instruction 5545.02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 Manual 8910.01, Vol.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1; Paperwork Reduction Act; DoD Instruction 8910.01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Manual 8910.01, Vol. 1; DoD Instruction 8910.01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Manual 8910.01, Vol. 1; DoD Instruction 8910.01</a:t>
                      </a:r>
                      <a:endParaRPr lang="en-US" sz="140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APPROVAL FORM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Not applicable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OMB Form 83-I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DD Form 2936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Varies by component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WEBSITE/SYSTEM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Congressional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Hearings and Reporting Requirements Tracking System (CHARRTS)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reginfo.gov and the DoD Information Collections System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</a:rPr>
                        <a:t> Information Collections System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DoD Information Collections System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75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7090</TotalTime>
  <Words>959</Words>
  <Application>Microsoft Office PowerPoint</Application>
  <PresentationFormat>Widescreen</PresentationFormat>
  <Paragraphs>182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DoD-Internal Collections</vt:lpstr>
      <vt:lpstr>Agenda</vt:lpstr>
      <vt:lpstr>Training Purpose &amp; Goals</vt:lpstr>
      <vt:lpstr>Information Collections</vt:lpstr>
      <vt:lpstr>Are any of these collections of information?</vt:lpstr>
      <vt:lpstr>Information Collection Definition</vt:lpstr>
      <vt:lpstr>Examples of Instrument Formats</vt:lpstr>
      <vt:lpstr>DoD-Internal Collections</vt:lpstr>
      <vt:lpstr>Types of DoD Information Collections</vt:lpstr>
      <vt:lpstr>Types of DoD Information Collections</vt:lpstr>
      <vt:lpstr>DoD-Internal Collections</vt:lpstr>
      <vt:lpstr>DoD-Internal Collection Approval</vt:lpstr>
      <vt:lpstr>DoD-Internal Collection Approval Process</vt:lpstr>
      <vt:lpstr>DoD-Internal Collection Approval Process</vt:lpstr>
      <vt:lpstr>A Note on CAPE</vt:lpstr>
      <vt:lpstr>DoD-Internal Collection Approval Process</vt:lpstr>
      <vt:lpstr>DoD-Internal Collection Approval Process</vt:lpstr>
      <vt:lpstr>DoD-Internal Collection Approval Process</vt:lpstr>
      <vt:lpstr>DoD-Internal Packages</vt:lpstr>
      <vt:lpstr>Standard DoD-Internal Package Elements</vt:lpstr>
      <vt:lpstr>Questions?</vt:lpstr>
      <vt:lpstr>Thank you!</vt:lpstr>
    </vt:vector>
  </TitlesOfParts>
  <Company>JITSPP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LeightEM</dc:creator>
  <cp:lastModifiedBy>RuthLD</cp:lastModifiedBy>
  <cp:revision>105</cp:revision>
  <cp:lastPrinted>2018-07-31T13:20:52Z</cp:lastPrinted>
  <dcterms:created xsi:type="dcterms:W3CDTF">2018-03-07T16:42:39Z</dcterms:created>
  <dcterms:modified xsi:type="dcterms:W3CDTF">2018-08-03T18:58:51Z</dcterms:modified>
</cp:coreProperties>
</file>