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7" r:id="rId4"/>
    <p:sldId id="258" r:id="rId5"/>
    <p:sldId id="268" r:id="rId6"/>
    <p:sldId id="269" r:id="rId7"/>
    <p:sldId id="355" r:id="rId8"/>
    <p:sldId id="356" r:id="rId9"/>
    <p:sldId id="357" r:id="rId10"/>
    <p:sldId id="358" r:id="rId11"/>
    <p:sldId id="359" r:id="rId12"/>
    <p:sldId id="314" r:id="rId13"/>
    <p:sldId id="315" r:id="rId14"/>
    <p:sldId id="361" r:id="rId15"/>
    <p:sldId id="360" r:id="rId16"/>
    <p:sldId id="375" r:id="rId17"/>
    <p:sldId id="362" r:id="rId18"/>
    <p:sldId id="363" r:id="rId19"/>
    <p:sldId id="364" r:id="rId20"/>
    <p:sldId id="365" r:id="rId21"/>
    <p:sldId id="366" r:id="rId22"/>
    <p:sldId id="376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377" r:id="rId32"/>
    <p:sldId id="378" r:id="rId33"/>
    <p:sldId id="379" r:id="rId34"/>
    <p:sldId id="380" r:id="rId35"/>
    <p:sldId id="38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7" autoAdjust="0"/>
    <p:restoredTop sz="94676" autoAdjust="0"/>
  </p:normalViewPr>
  <p:slideViewPr>
    <p:cSldViewPr snapToGrid="0">
      <p:cViewPr varScale="1">
        <p:scale>
          <a:sx n="79" d="100"/>
          <a:sy n="79" d="100"/>
        </p:scale>
        <p:origin x="120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E421A-381C-4A95-8E79-29B8C40D6E41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EC29-5CEE-416F-9C1C-CFF80DAE7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297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61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3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56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7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2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8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9482B-FEF2-49F9-86F8-48BE54B69D87}" type="datetimeFigureOut">
              <a:rPr lang="en-US" smtClean="0"/>
              <a:t>7/27/2018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E015A-187B-476D-97E6-75A5F0B69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61814" y="1122363"/>
            <a:ext cx="5106186" cy="2387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Preparing for a Kick-Off Meeting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1814" y="3602038"/>
            <a:ext cx="5106186" cy="165576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Washington Headquarters Services</a:t>
            </a: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Executive Services Directorate</a:t>
            </a:r>
          </a:p>
          <a:p>
            <a:r>
              <a:rPr lang="en-US" i="1" dirty="0" smtClean="0">
                <a:solidFill>
                  <a:schemeClr val="tx2"/>
                </a:solidFill>
              </a:rPr>
              <a:t>Office of Information Management</a:t>
            </a:r>
            <a:br>
              <a:rPr lang="en-US" i="1" dirty="0" smtClean="0">
                <a:solidFill>
                  <a:schemeClr val="tx2"/>
                </a:solidFill>
              </a:rPr>
            </a:br>
            <a:r>
              <a:rPr lang="en-US" i="1" dirty="0" smtClean="0">
                <a:solidFill>
                  <a:schemeClr val="tx2"/>
                </a:solidFill>
              </a:rPr>
              <a:t>DoD Directives Division</a:t>
            </a:r>
          </a:p>
        </p:txBody>
      </p:sp>
      <p:pic>
        <p:nvPicPr>
          <p:cNvPr id="10" name="Picture 33" descr="WHSseal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35" y="1632049"/>
            <a:ext cx="3593903" cy="359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28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Why </a:t>
            </a:r>
            <a:r>
              <a:rPr lang="en-US" dirty="0" smtClean="0">
                <a:solidFill>
                  <a:schemeClr val="accent1"/>
                </a:solidFill>
              </a:rPr>
              <a:t>should a kick-off meeting be held?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Provides the OIM analyst an opportunity to gather information needed to draft your primary package documents (i.e., the Supporting Statement A (SSA))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Allows everyone to ask questions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Sets expectations on all sides for next steps, timeline, etc.</a:t>
            </a:r>
          </a:p>
        </p:txBody>
      </p:sp>
    </p:spTree>
    <p:extLst>
      <p:ext uri="{BB962C8B-B14F-4D97-AF65-F5344CB8AC3E}">
        <p14:creationId xmlns:p14="http://schemas.microsoft.com/office/powerpoint/2010/main" val="206497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Why </a:t>
            </a:r>
            <a:r>
              <a:rPr lang="en-US" dirty="0" smtClean="0">
                <a:solidFill>
                  <a:schemeClr val="accent1"/>
                </a:solidFill>
              </a:rPr>
              <a:t>should a kick-off meeting be held?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1793" y="2767281"/>
            <a:ext cx="7788415" cy="1323439"/>
          </a:xfrm>
          <a:prstGeom prst="rect">
            <a:avLst/>
          </a:prstGeom>
          <a:noFill/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en-US" sz="8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PREVENT DELAYS!</a:t>
            </a:r>
            <a:endParaRPr lang="en-US" sz="8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63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9" r="10883"/>
          <a:stretch/>
        </p:blipFill>
        <p:spPr>
          <a:xfrm>
            <a:off x="5505253" y="0"/>
            <a:ext cx="666475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Preparation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Getting ready for your kick-off meeting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856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Need for the Information Collection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why the collection is needed and the authorization for the collection: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Is this a new collection or a renewal/reinstatement of an existing/previous collection?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part of your program’s mission/goal is this collection going to serve?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are the authorities for this collection (e.g., E.O., CFR, etc.)?</a:t>
            </a:r>
          </a:p>
        </p:txBody>
      </p:sp>
    </p:spTree>
    <p:extLst>
      <p:ext uri="{BB962C8B-B14F-4D97-AF65-F5344CB8AC3E}">
        <p14:creationId xmlns:p14="http://schemas.microsoft.com/office/powerpoint/2010/main" val="80355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Use of the Information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the entire lifecycle of this collection: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Who are the respondents? Why are they responding?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instruments/formats will be used?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How do respondents receive and respond to the collection?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How is the information sent back to you?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How do you process the information after it’s received?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is the end result or successful effect of the information collection as a whole?</a:t>
            </a:r>
          </a:p>
        </p:txBody>
      </p:sp>
    </p:spTree>
    <p:extLst>
      <p:ext uri="{BB962C8B-B14F-4D97-AF65-F5344CB8AC3E}">
        <p14:creationId xmlns:p14="http://schemas.microsoft.com/office/powerpoint/2010/main" val="228874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POP QUIZ!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644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Q: One of OMB’s goals is to decrease the amount of physical paper involved in our collections. What percentage of responses does OMB expect us to collect electronically?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3090041"/>
            <a:ext cx="1051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A: OMB expects us to receive </a:t>
            </a:r>
            <a:r>
              <a:rPr lang="en-US" sz="2800" dirty="0">
                <a:solidFill>
                  <a:srgbClr val="FF0000"/>
                </a:solidFill>
              </a:rPr>
              <a:t>100%</a:t>
            </a:r>
            <a:r>
              <a:rPr lang="en-US" sz="2800" dirty="0">
                <a:solidFill>
                  <a:schemeClr val="tx2"/>
                </a:solidFill>
              </a:rPr>
              <a:t> of our responses electronically!</a:t>
            </a:r>
          </a:p>
        </p:txBody>
      </p:sp>
    </p:spTree>
    <p:extLst>
      <p:ext uri="{BB962C8B-B14F-4D97-AF65-F5344CB8AC3E}">
        <p14:creationId xmlns:p14="http://schemas.microsoft.com/office/powerpoint/2010/main" val="266336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Use of Information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the use of information technology in the collection: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percentage of responses are collected electronically?</a:t>
            </a:r>
          </a:p>
          <a:p>
            <a:pPr lvl="1"/>
            <a:r>
              <a:rPr lang="en-US" i="1" dirty="0" smtClean="0">
                <a:solidFill>
                  <a:schemeClr val="tx2"/>
                </a:solidFill>
              </a:rPr>
              <a:t>If that percentage is less than 75%, why? Are there plans for increasing the electronic submission rate?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How do respondents submit their responses?</a:t>
            </a:r>
          </a:p>
        </p:txBody>
      </p:sp>
    </p:spTree>
    <p:extLst>
      <p:ext uri="{BB962C8B-B14F-4D97-AF65-F5344CB8AC3E}">
        <p14:creationId xmlns:p14="http://schemas.microsoft.com/office/powerpoint/2010/main" val="349781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Non-Duplication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efforts to decrease duplication of information: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steps were taken to determine if the information in this collection is being gathered via any means?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Is this information already available in a format which can be used – or modified for use – for the purpose of this collection? </a:t>
            </a:r>
          </a:p>
          <a:p>
            <a:pPr lvl="1"/>
            <a:r>
              <a:rPr lang="en-US" i="1" dirty="0" smtClean="0">
                <a:solidFill>
                  <a:schemeClr val="tx2"/>
                </a:solidFill>
              </a:rPr>
              <a:t>If yes, explain why this collection is requiring duplicate information to be collected</a:t>
            </a:r>
          </a:p>
        </p:txBody>
      </p:sp>
    </p:spTree>
    <p:extLst>
      <p:ext uri="{BB962C8B-B14F-4D97-AF65-F5344CB8AC3E}">
        <p14:creationId xmlns:p14="http://schemas.microsoft.com/office/powerpoint/2010/main" val="39772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Burden on Small Business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If any of this collection’s respondents are small businesses, be prepared to discuss any efforts being taken to minimize the burden imposed. </a:t>
            </a:r>
          </a:p>
        </p:txBody>
      </p:sp>
    </p:spTree>
    <p:extLst>
      <p:ext uri="{BB962C8B-B14F-4D97-AF65-F5344CB8AC3E}">
        <p14:creationId xmlns:p14="http://schemas.microsoft.com/office/powerpoint/2010/main" val="24036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Less Frequent Collection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the logic behind the frequency of this collection: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How frequently will the collection be conducted and why?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Is there any way to lessen the frequency of collection?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would be the consequences if the collection was conducted less frequently?</a:t>
            </a:r>
          </a:p>
        </p:txBody>
      </p:sp>
    </p:spTree>
    <p:extLst>
      <p:ext uri="{BB962C8B-B14F-4D97-AF65-F5344CB8AC3E}">
        <p14:creationId xmlns:p14="http://schemas.microsoft.com/office/powerpoint/2010/main" val="378253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Agenda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Training Purpose &amp; Goals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Kick-Off Meeting Basics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How to Prepare for a Kick-Off Meeting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Questions?</a:t>
            </a:r>
          </a:p>
          <a:p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336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Consultation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any consultation with parties outside of your component/agency regarding this collection.</a:t>
            </a:r>
          </a:p>
        </p:txBody>
      </p:sp>
    </p:spTree>
    <p:extLst>
      <p:ext uri="{BB962C8B-B14F-4D97-AF65-F5344CB8AC3E}">
        <p14:creationId xmlns:p14="http://schemas.microsoft.com/office/powerpoint/2010/main" val="293128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Gifts or Payment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incentives offered to this collection’s respondents: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Are respondents receiving payments, gifts, or other compensation? </a:t>
            </a:r>
          </a:p>
          <a:p>
            <a:pPr lvl="1"/>
            <a:r>
              <a:rPr lang="en-US" i="1" dirty="0">
                <a:solidFill>
                  <a:schemeClr val="tx2"/>
                </a:solidFill>
              </a:rPr>
              <a:t>If yes, describe the incentives and explain why they are being offered</a:t>
            </a:r>
          </a:p>
        </p:txBody>
      </p:sp>
    </p:spTree>
    <p:extLst>
      <p:ext uri="{BB962C8B-B14F-4D97-AF65-F5344CB8AC3E}">
        <p14:creationId xmlns:p14="http://schemas.microsoft.com/office/powerpoint/2010/main" val="409783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POP QUIZ!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48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Q: What is PII?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2480441"/>
            <a:ext cx="1051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A: Personally identifiable information (may include things like social security number, place/date of birth, etc.)</a:t>
            </a:r>
          </a:p>
        </p:txBody>
      </p:sp>
    </p:spTree>
    <p:extLst>
      <p:ext uri="{BB962C8B-B14F-4D97-AF65-F5344CB8AC3E}">
        <p14:creationId xmlns:p14="http://schemas.microsoft.com/office/powerpoint/2010/main" val="8593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Confidentiality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the collection PII: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Does the instrument collect PII?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Will PII be collected and/or stored electronically?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Will information be retrieved (by the component/agency) using PII after it is stored?</a:t>
            </a:r>
          </a:p>
        </p:txBody>
      </p:sp>
    </p:spTree>
    <p:extLst>
      <p:ext uri="{BB962C8B-B14F-4D97-AF65-F5344CB8AC3E}">
        <p14:creationId xmlns:p14="http://schemas.microsoft.com/office/powerpoint/2010/main" val="84573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Sensitive Questions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any sensitive questions being asked as a part of the collection: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Are you asking any questions that are sensitive in nature?</a:t>
            </a:r>
          </a:p>
          <a:p>
            <a:pPr lvl="1"/>
            <a:r>
              <a:rPr lang="en-US" i="1" dirty="0">
                <a:solidFill>
                  <a:schemeClr val="tx2"/>
                </a:solidFill>
              </a:rPr>
              <a:t>If yes, explain why these questions are necessary</a:t>
            </a:r>
          </a:p>
        </p:txBody>
      </p:sp>
      <p:sp>
        <p:nvSpPr>
          <p:cNvPr id="4" name="Cloud 3"/>
          <p:cNvSpPr/>
          <p:nvPr/>
        </p:nvSpPr>
        <p:spPr>
          <a:xfrm rot="364101">
            <a:off x="8985380" y="3330629"/>
            <a:ext cx="1726163" cy="141825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Sexual behavior/attitudes</a:t>
            </a:r>
            <a:endParaRPr lang="en-US" dirty="0"/>
          </a:p>
        </p:txBody>
      </p:sp>
      <p:sp>
        <p:nvSpPr>
          <p:cNvPr id="5" name="Cloud 4"/>
          <p:cNvSpPr/>
          <p:nvPr/>
        </p:nvSpPr>
        <p:spPr>
          <a:xfrm rot="21025290">
            <a:off x="1386844" y="3782548"/>
            <a:ext cx="1726163" cy="141825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Religious beliefs</a:t>
            </a:r>
            <a:endParaRPr lang="en-US" dirty="0"/>
          </a:p>
        </p:txBody>
      </p:sp>
      <p:sp>
        <p:nvSpPr>
          <p:cNvPr id="6" name="Cloud 5"/>
          <p:cNvSpPr/>
          <p:nvPr/>
        </p:nvSpPr>
        <p:spPr>
          <a:xfrm rot="240793">
            <a:off x="7502830" y="4679124"/>
            <a:ext cx="2348204" cy="141825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Race/ethnicity</a:t>
            </a:r>
            <a:endParaRPr lang="en-US" dirty="0"/>
          </a:p>
        </p:txBody>
      </p:sp>
      <p:sp>
        <p:nvSpPr>
          <p:cNvPr id="7" name="Cloud 6"/>
          <p:cNvSpPr/>
          <p:nvPr/>
        </p:nvSpPr>
        <p:spPr>
          <a:xfrm>
            <a:off x="4326023" y="3867754"/>
            <a:ext cx="915955" cy="856602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SSN</a:t>
            </a:r>
            <a:endParaRPr lang="en-US" dirty="0"/>
          </a:p>
        </p:txBody>
      </p:sp>
      <p:sp>
        <p:nvSpPr>
          <p:cNvPr id="8" name="Cloud 7"/>
          <p:cNvSpPr/>
          <p:nvPr/>
        </p:nvSpPr>
        <p:spPr>
          <a:xfrm rot="389067">
            <a:off x="2565700" y="4843111"/>
            <a:ext cx="2914261" cy="141825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Financial/banking information</a:t>
            </a:r>
            <a:endParaRPr lang="en-US" dirty="0"/>
          </a:p>
        </p:txBody>
      </p:sp>
      <p:sp>
        <p:nvSpPr>
          <p:cNvPr id="9" name="Cloud 8"/>
          <p:cNvSpPr/>
          <p:nvPr/>
        </p:nvSpPr>
        <p:spPr>
          <a:xfrm rot="21164655">
            <a:off x="5314530" y="4001293"/>
            <a:ext cx="2191139" cy="1418254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 private matters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49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Respondent Burden and Labor Costs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For every instrument involved in the collection, be prepared to discuss: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accent1"/>
                </a:solidFill>
              </a:rPr>
              <a:t>The number of respondents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The number of times they respond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The total number of responses in a year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The length of time it takes the respondent to complete the instrument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The approximate wage range of your respondents</a:t>
            </a:r>
          </a:p>
        </p:txBody>
      </p:sp>
    </p:spTree>
    <p:extLst>
      <p:ext uri="{BB962C8B-B14F-4D97-AF65-F5344CB8AC3E}">
        <p14:creationId xmlns:p14="http://schemas.microsoft.com/office/powerpoint/2010/main" val="106685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Other Respondent Costs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any costs to the respondent other than his or her time, such as: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Purchase of computers or software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Testing equipment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Record storage costs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Other costs associated with generating, maintaining, or disclosing the information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Operational costs (e.g., postage)</a:t>
            </a:r>
          </a:p>
        </p:txBody>
      </p:sp>
    </p:spTree>
    <p:extLst>
      <p:ext uri="{BB962C8B-B14F-4D97-AF65-F5344CB8AC3E}">
        <p14:creationId xmlns:p14="http://schemas.microsoft.com/office/powerpoint/2010/main" val="6785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Cost to the Federal Government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the cost to the government associated with the processing of information collected: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How long does it take the government to process one response? 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What is the hourly wage of the government employee processing that responses?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Are there any operational expenses (e.g., equipment, software, contract expenses, etc.)?</a:t>
            </a:r>
          </a:p>
        </p:txBody>
      </p:sp>
    </p:spTree>
    <p:extLst>
      <p:ext uri="{BB962C8B-B14F-4D97-AF65-F5344CB8AC3E}">
        <p14:creationId xmlns:p14="http://schemas.microsoft.com/office/powerpoint/2010/main" val="182128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Changes in Burden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If this is an existing collection, has there been a change in burden estimates since the last time this collection was approved by OMB? Why or why not?</a:t>
            </a:r>
          </a:p>
        </p:txBody>
      </p:sp>
    </p:spTree>
    <p:extLst>
      <p:ext uri="{BB962C8B-B14F-4D97-AF65-F5344CB8AC3E}">
        <p14:creationId xmlns:p14="http://schemas.microsoft.com/office/powerpoint/2010/main" val="144964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Publication of Results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Be prepared to discuss the possibility that information collected will be published: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Will the results of the information collection be published as a DoD publication for a publication external to DoD? </a:t>
            </a:r>
          </a:p>
          <a:p>
            <a:pPr lvl="1"/>
            <a:r>
              <a:rPr lang="en-US" i="1" dirty="0" smtClean="0">
                <a:solidFill>
                  <a:schemeClr val="tx2"/>
                </a:solidFill>
              </a:rPr>
              <a:t>If yes, why? </a:t>
            </a:r>
          </a:p>
          <a:p>
            <a:pPr lvl="1"/>
            <a:r>
              <a:rPr lang="en-US" i="1" dirty="0" smtClean="0">
                <a:solidFill>
                  <a:schemeClr val="tx2"/>
                </a:solidFill>
              </a:rPr>
              <a:t>If yes, please give the name and projected date of publication</a:t>
            </a:r>
          </a:p>
        </p:txBody>
      </p:sp>
    </p:spTree>
    <p:extLst>
      <p:ext uri="{BB962C8B-B14F-4D97-AF65-F5344CB8AC3E}">
        <p14:creationId xmlns:p14="http://schemas.microsoft.com/office/powerpoint/2010/main" val="318403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314" y="44109"/>
            <a:ext cx="5558626" cy="676978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Training Purpose &amp; Goals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are we 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1610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Non-Display of OMB Expiration Date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Are you requesting approval to omit the display of the expiration date of the OMB control number on the collection instrument? If yes, why?</a:t>
            </a:r>
          </a:p>
        </p:txBody>
      </p:sp>
    </p:spTree>
    <p:extLst>
      <p:ext uri="{BB962C8B-B14F-4D97-AF65-F5344CB8AC3E}">
        <p14:creationId xmlns:p14="http://schemas.microsoft.com/office/powerpoint/2010/main" val="66810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DOES IT FEEL LIKE A LOT?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It is! That’s why it’s important to be sure all of the necessary stakeholders are able to attend the meeting and provide input.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</a:rPr>
              <a:t>Remember, you’re putting in a lot of work up-front to make the whole process go smoother and more efficiently in the long-run!</a:t>
            </a:r>
          </a:p>
        </p:txBody>
      </p:sp>
    </p:spTree>
    <p:extLst>
      <p:ext uri="{BB962C8B-B14F-4D97-AF65-F5344CB8AC3E}">
        <p14:creationId xmlns:p14="http://schemas.microsoft.com/office/powerpoint/2010/main" val="22388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Pro Tips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Keep these tips in mind as you head into your meeting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820" y="0"/>
            <a:ext cx="6242180" cy="624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263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Pro Tips for a Successful Kick-Off Meeting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If you haven’t already, complete the Process Generator for your collection and talk with your IMCO or OIM analyst about the results before your meeting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Think through your answers ahead of time and come to the meeting with some notes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Have a good draft of your collection instrument ready for the meeting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Don’t be afraid to say, “</a:t>
            </a:r>
            <a:r>
              <a:rPr lang="en-US" b="1" dirty="0" smtClean="0">
                <a:solidFill>
                  <a:schemeClr val="tx2"/>
                </a:solidFill>
              </a:rPr>
              <a:t>I don’t know right now, but I will find out and get back to you</a:t>
            </a:r>
            <a:r>
              <a:rPr lang="en-US" dirty="0" smtClean="0">
                <a:solidFill>
                  <a:schemeClr val="tx2"/>
                </a:solidFill>
              </a:rPr>
              <a:t>” (your analyst and IMCO probably will say that at some point!)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6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9" b="5390"/>
          <a:stretch/>
        </p:blipFill>
        <p:spPr>
          <a:xfrm>
            <a:off x="0" y="-9331"/>
            <a:ext cx="12192000" cy="68673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2204700" cy="685800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Questions?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596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2907" y="1248487"/>
            <a:ext cx="5106186" cy="23876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Thank you!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159" y="3602038"/>
            <a:ext cx="11361683" cy="165576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Office of Information Management</a:t>
            </a: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whs.mc-alex.esd.mbx.dd-dod-information-collections@mail.mil</a:t>
            </a:r>
          </a:p>
          <a:p>
            <a:r>
              <a:rPr lang="en-US" i="1" dirty="0" smtClean="0">
                <a:solidFill>
                  <a:schemeClr val="tx2"/>
                </a:solidFill>
              </a:rPr>
              <a:t>Learn about upcoming trainings like this one </a:t>
            </a:r>
            <a:br>
              <a:rPr lang="en-US" i="1" dirty="0" smtClean="0">
                <a:solidFill>
                  <a:schemeClr val="tx2"/>
                </a:solidFill>
              </a:rPr>
            </a:br>
            <a:r>
              <a:rPr lang="en-US" i="1" dirty="0" smtClean="0">
                <a:solidFill>
                  <a:schemeClr val="tx2"/>
                </a:solidFill>
              </a:rPr>
              <a:t>in our newsletter or on our website at </a:t>
            </a:r>
            <a:br>
              <a:rPr lang="en-US" i="1" dirty="0" smtClean="0">
                <a:solidFill>
                  <a:schemeClr val="tx2"/>
                </a:solidFill>
              </a:rPr>
            </a:br>
            <a:r>
              <a:rPr lang="en-US" i="1" dirty="0" smtClean="0">
                <a:solidFill>
                  <a:schemeClr val="accent2"/>
                </a:solidFill>
              </a:rPr>
              <a:t>www.esd.whs.mil/directives/collections</a:t>
            </a:r>
          </a:p>
        </p:txBody>
      </p:sp>
      <p:pic>
        <p:nvPicPr>
          <p:cNvPr id="10" name="Picture 33" descr="WHSseal"/>
          <p:cNvPicPr>
            <a:picLocks noChangeAspect="1" noChangeArrowheads="1"/>
          </p:cNvPicPr>
          <p:nvPr/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005" y="601017"/>
            <a:ext cx="1969989" cy="19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0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Training</a:t>
            </a:r>
            <a:r>
              <a:rPr lang="en-US" dirty="0" smtClean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chemeClr val="accent1"/>
                </a:solidFill>
              </a:rPr>
              <a:t>Purpose &amp;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100" b="1" dirty="0">
                <a:solidFill>
                  <a:schemeClr val="tx2"/>
                </a:solidFill>
              </a:rPr>
              <a:t>PURPOSE</a:t>
            </a:r>
            <a:r>
              <a:rPr lang="en-US" sz="3100" dirty="0">
                <a:solidFill>
                  <a:schemeClr val="tx2"/>
                </a:solidFill>
              </a:rPr>
              <a:t>:</a:t>
            </a:r>
            <a:r>
              <a:rPr lang="en-US" sz="3100" b="1" dirty="0">
                <a:solidFill>
                  <a:schemeClr val="tx2"/>
                </a:solidFill>
              </a:rPr>
              <a:t> </a:t>
            </a:r>
            <a:r>
              <a:rPr lang="en-US" sz="2600" dirty="0">
                <a:solidFill>
                  <a:schemeClr val="tx2"/>
                </a:solidFill>
              </a:rPr>
              <a:t>To</a:t>
            </a:r>
            <a:r>
              <a:rPr lang="en-US" sz="2600" b="1" dirty="0">
                <a:solidFill>
                  <a:schemeClr val="tx2"/>
                </a:solidFill>
              </a:rPr>
              <a:t> </a:t>
            </a:r>
            <a:r>
              <a:rPr lang="en-US" sz="2600" dirty="0" smtClean="0">
                <a:solidFill>
                  <a:schemeClr val="tx2"/>
                </a:solidFill>
              </a:rPr>
              <a:t>make IMCOs, AOs, and stakeholders familiar with the kick-off meeting format and to set expectations for the typical kick-off meeting. </a:t>
            </a:r>
            <a:r>
              <a:rPr lang="en-US" sz="3000" b="1" dirty="0" smtClean="0">
                <a:solidFill>
                  <a:schemeClr val="tx2"/>
                </a:solidFill>
              </a:rPr>
              <a:t>GOALS</a:t>
            </a:r>
            <a:r>
              <a:rPr lang="en-US" sz="3000" dirty="0">
                <a:solidFill>
                  <a:schemeClr val="tx2"/>
                </a:solidFill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chemeClr val="tx2"/>
                </a:solidFill>
              </a:rPr>
              <a:t>Discuss the importance of kick-off meetings in the collection clearance process.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 smtClean="0">
                <a:solidFill>
                  <a:schemeClr val="tx2"/>
                </a:solidFill>
              </a:rPr>
              <a:t>Equip IMCOs, AOs, and stakeholders with the information they need to help facilitate a successful kick-off meeting. </a:t>
            </a:r>
            <a:endParaRPr lang="en-US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8" b="12033"/>
          <a:stretch/>
        </p:blipFill>
        <p:spPr>
          <a:xfrm>
            <a:off x="0" y="0"/>
            <a:ext cx="12192000" cy="68621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2700" y="0"/>
            <a:ext cx="12204700" cy="6858000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Kick-Off Meeting Basics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Who? What? Where? When? 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3730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What</a:t>
            </a:r>
            <a:r>
              <a:rPr lang="en-US" dirty="0" smtClean="0">
                <a:solidFill>
                  <a:schemeClr val="accent1"/>
                </a:solidFill>
              </a:rPr>
              <a:t> is a kick-off meeting?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Meeting held early in the approval process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Opportunity for the Office of Information Management to introduce the Paperwork Reduction Act and internal collections requirements to action officers who may be new to the process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Opportunity for the action officer to introduce the collection(s) and associated program(s)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Time for everyone to ask questions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Come to a mutual understanding of the likeliest timeline for clearing the collection(s)</a:t>
            </a:r>
          </a:p>
        </p:txBody>
      </p:sp>
    </p:spTree>
    <p:extLst>
      <p:ext uri="{BB962C8B-B14F-4D97-AF65-F5344CB8AC3E}">
        <p14:creationId xmlns:p14="http://schemas.microsoft.com/office/powerpoint/2010/main" val="282103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Who</a:t>
            </a:r>
            <a:r>
              <a:rPr lang="en-US" dirty="0" smtClean="0">
                <a:solidFill>
                  <a:schemeClr val="accent1"/>
                </a:solidFill>
              </a:rPr>
              <a:t> attends a kick-off meeting?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Action officer (AO)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Information management control officer (IMCO)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Analyst from the Office of Information Management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Experts who may be involved in coordination, as required (e.g., forms manager, privacy compliance officer, etc.)</a:t>
            </a:r>
          </a:p>
        </p:txBody>
      </p:sp>
    </p:spTree>
    <p:extLst>
      <p:ext uri="{BB962C8B-B14F-4D97-AF65-F5344CB8AC3E}">
        <p14:creationId xmlns:p14="http://schemas.microsoft.com/office/powerpoint/2010/main" val="248057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When</a:t>
            </a:r>
            <a:r>
              <a:rPr lang="en-US" dirty="0" smtClean="0">
                <a:solidFill>
                  <a:schemeClr val="accent1"/>
                </a:solidFill>
              </a:rPr>
              <a:t> should a kick-off meeting be held?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As soon as it’s determined a new collection has a public requirement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If there are questions regarding a collection’s requirements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If an existing collection is being extended/reinstated and program requirements, collection instruments, and/or action officers have changed</a:t>
            </a:r>
          </a:p>
        </p:txBody>
      </p:sp>
    </p:spTree>
    <p:extLst>
      <p:ext uri="{BB962C8B-B14F-4D97-AF65-F5344CB8AC3E}">
        <p14:creationId xmlns:p14="http://schemas.microsoft.com/office/powerpoint/2010/main" val="279510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Where </a:t>
            </a:r>
            <a:r>
              <a:rPr lang="en-US" dirty="0" smtClean="0">
                <a:solidFill>
                  <a:schemeClr val="accent1"/>
                </a:solidFill>
              </a:rPr>
              <a:t>should a kick-off meeting be held?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Wherever makes sense!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At the Mark Center (Office of Information Management)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On-site with the component (in the DC/Metro area)</a:t>
            </a:r>
          </a:p>
          <a:p>
            <a:pPr lvl="1"/>
            <a:r>
              <a:rPr lang="en-US" dirty="0" smtClean="0">
                <a:solidFill>
                  <a:schemeClr val="accent1"/>
                </a:solidFill>
              </a:rPr>
              <a:t>Via teleconference</a:t>
            </a:r>
          </a:p>
        </p:txBody>
      </p:sp>
    </p:spTree>
    <p:extLst>
      <p:ext uri="{BB962C8B-B14F-4D97-AF65-F5344CB8AC3E}">
        <p14:creationId xmlns:p14="http://schemas.microsoft.com/office/powerpoint/2010/main" val="14324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5877</TotalTime>
  <Words>1406</Words>
  <Application>Microsoft Office PowerPoint</Application>
  <PresentationFormat>Widescreen</PresentationFormat>
  <Paragraphs>144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Preparing for a Kick-Off Meeting</vt:lpstr>
      <vt:lpstr>Agenda</vt:lpstr>
      <vt:lpstr>Training Purpose &amp; Goals</vt:lpstr>
      <vt:lpstr>Training Purpose &amp; Goals</vt:lpstr>
      <vt:lpstr>Kick-Off Meeting Basics</vt:lpstr>
      <vt:lpstr>What is a kick-off meeting?</vt:lpstr>
      <vt:lpstr>Who attends a kick-off meeting?</vt:lpstr>
      <vt:lpstr>When should a kick-off meeting be held?</vt:lpstr>
      <vt:lpstr>Where should a kick-off meeting be held?</vt:lpstr>
      <vt:lpstr>Why should a kick-off meeting be held?</vt:lpstr>
      <vt:lpstr>Why should a kick-off meeting be held?</vt:lpstr>
      <vt:lpstr>Preparation</vt:lpstr>
      <vt:lpstr>Need for the Information Collection</vt:lpstr>
      <vt:lpstr>Use of the Information</vt:lpstr>
      <vt:lpstr>POP QUIZ!</vt:lpstr>
      <vt:lpstr>Use of Information Technology</vt:lpstr>
      <vt:lpstr>Non-Duplication</vt:lpstr>
      <vt:lpstr>Burden on Small Business</vt:lpstr>
      <vt:lpstr>Less Frequent Collection</vt:lpstr>
      <vt:lpstr>Consultation</vt:lpstr>
      <vt:lpstr>Gifts or Payment</vt:lpstr>
      <vt:lpstr>POP QUIZ!</vt:lpstr>
      <vt:lpstr>Confidentiality</vt:lpstr>
      <vt:lpstr>Sensitive Questions</vt:lpstr>
      <vt:lpstr>Respondent Burden and Labor Costs</vt:lpstr>
      <vt:lpstr>Other Respondent Costs</vt:lpstr>
      <vt:lpstr>Cost to the Federal Government</vt:lpstr>
      <vt:lpstr>Changes in Burden</vt:lpstr>
      <vt:lpstr>Publication of Results</vt:lpstr>
      <vt:lpstr>Non-Display of OMB Expiration Date</vt:lpstr>
      <vt:lpstr>DOES IT FEEL LIKE A LOT?</vt:lpstr>
      <vt:lpstr>Pro Tips</vt:lpstr>
      <vt:lpstr>Pro Tips for a Successful Kick-Off Meeting</vt:lpstr>
      <vt:lpstr>Questions?</vt:lpstr>
      <vt:lpstr>Thank you!</vt:lpstr>
    </vt:vector>
  </TitlesOfParts>
  <Company>JITSPP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LeightEM</dc:creator>
  <cp:lastModifiedBy>RuthLD</cp:lastModifiedBy>
  <cp:revision>78</cp:revision>
  <dcterms:created xsi:type="dcterms:W3CDTF">2018-03-07T16:42:39Z</dcterms:created>
  <dcterms:modified xsi:type="dcterms:W3CDTF">2018-07-27T13:12:49Z</dcterms:modified>
</cp:coreProperties>
</file>