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6" r:id="rId5"/>
    <p:sldId id="257" r:id="rId6"/>
    <p:sldId id="261" r:id="rId7"/>
    <p:sldId id="286" r:id="rId8"/>
    <p:sldId id="287" r:id="rId9"/>
    <p:sldId id="274" r:id="rId10"/>
    <p:sldId id="283" r:id="rId11"/>
    <p:sldId id="275" r:id="rId12"/>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F9F9F9"/>
    <a:srgbClr val="5D090E"/>
    <a:srgbClr val="E9E1E1"/>
    <a:srgbClr val="71282C"/>
    <a:srgbClr val="F4B183"/>
    <a:srgbClr val="A6A6A6"/>
    <a:srgbClr val="BDC7D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73889F-B2A6-4151-A6B4-9D81A8924F4D}"/>
              </a:ext>
            </a:extLst>
          </p:cNvPr>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en-US"/>
          </a:p>
        </p:txBody>
      </p:sp>
      <p:sp>
        <p:nvSpPr>
          <p:cNvPr id="3" name="Date Placeholder 2">
            <a:extLst>
              <a:ext uri="{FF2B5EF4-FFF2-40B4-BE49-F238E27FC236}">
                <a16:creationId xmlns:a16="http://schemas.microsoft.com/office/drawing/2014/main" id="{97E91DB1-3333-48F8-97EE-0488565533B7}"/>
              </a:ext>
            </a:extLst>
          </p:cNvPr>
          <p:cNvSpPr>
            <a:spLocks noGrp="1"/>
          </p:cNvSpPr>
          <p:nvPr>
            <p:ph type="dt" sz="quarter" idx="1"/>
          </p:nvPr>
        </p:nvSpPr>
        <p:spPr>
          <a:xfrm>
            <a:off x="3939466" y="0"/>
            <a:ext cx="3013763" cy="463408"/>
          </a:xfrm>
          <a:prstGeom prst="rect">
            <a:avLst/>
          </a:prstGeom>
        </p:spPr>
        <p:txBody>
          <a:bodyPr vert="horz" lIns="92519" tIns="46259" rIns="92519" bIns="46259" rtlCol="0"/>
          <a:lstStyle>
            <a:lvl1pPr algn="r">
              <a:defRPr sz="1200"/>
            </a:lvl1pPr>
          </a:lstStyle>
          <a:p>
            <a:fld id="{E7AA3FC8-E42F-4BAB-8D39-A1623E7411B2}" type="datetimeFigureOut">
              <a:rPr lang="en-US" smtClean="0"/>
              <a:t>6/5/2023</a:t>
            </a:fld>
            <a:endParaRPr lang="en-US"/>
          </a:p>
        </p:txBody>
      </p:sp>
      <p:sp>
        <p:nvSpPr>
          <p:cNvPr id="4" name="Footer Placeholder 3">
            <a:extLst>
              <a:ext uri="{FF2B5EF4-FFF2-40B4-BE49-F238E27FC236}">
                <a16:creationId xmlns:a16="http://schemas.microsoft.com/office/drawing/2014/main" id="{E9AF330F-0BBE-4C89-8529-DE413D0BD807}"/>
              </a:ext>
            </a:extLst>
          </p:cNvPr>
          <p:cNvSpPr>
            <a:spLocks noGrp="1"/>
          </p:cNvSpPr>
          <p:nvPr>
            <p:ph type="ftr" sz="quarter" idx="2"/>
          </p:nvPr>
        </p:nvSpPr>
        <p:spPr>
          <a:xfrm>
            <a:off x="0" y="8772669"/>
            <a:ext cx="3013763" cy="463407"/>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3C7EB4-07C3-4FAC-A514-F6CFBB044DF7}"/>
              </a:ext>
            </a:extLst>
          </p:cNvPr>
          <p:cNvSpPr>
            <a:spLocks noGrp="1"/>
          </p:cNvSpPr>
          <p:nvPr>
            <p:ph type="sldNum" sz="quarter" idx="3"/>
          </p:nvPr>
        </p:nvSpPr>
        <p:spPr>
          <a:xfrm>
            <a:off x="3939466" y="8772669"/>
            <a:ext cx="3013763" cy="463407"/>
          </a:xfrm>
          <a:prstGeom prst="rect">
            <a:avLst/>
          </a:prstGeom>
        </p:spPr>
        <p:txBody>
          <a:bodyPr vert="horz" lIns="92519" tIns="46259" rIns="92519" bIns="46259" rtlCol="0" anchor="b"/>
          <a:lstStyle>
            <a:lvl1pPr algn="r">
              <a:defRPr sz="1200"/>
            </a:lvl1pPr>
          </a:lstStyle>
          <a:p>
            <a:fld id="{F10B57A0-02CF-4AFC-AAB3-354FEE4CFA01}" type="slidenum">
              <a:rPr lang="en-US" smtClean="0"/>
              <a:t>‹#›</a:t>
            </a:fld>
            <a:endParaRPr lang="en-US"/>
          </a:p>
        </p:txBody>
      </p:sp>
    </p:spTree>
    <p:extLst>
      <p:ext uri="{BB962C8B-B14F-4D97-AF65-F5344CB8AC3E}">
        <p14:creationId xmlns:p14="http://schemas.microsoft.com/office/powerpoint/2010/main" val="4010566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B6B27DEC-742A-4DD2-80B8-E1EF4D5BEAB2}" type="datetimeFigureOut">
              <a:rPr lang="en-US" smtClean="0"/>
              <a:t>6/5/2023</a:t>
            </a:fld>
            <a:endParaRPr lang="en-US"/>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4A5649F7-A8B3-4C2E-BC2B-8EEA4AAD59FA}" type="slidenum">
              <a:rPr lang="en-US" smtClean="0"/>
              <a:t>‹#›</a:t>
            </a:fld>
            <a:endParaRPr lang="en-US"/>
          </a:p>
        </p:txBody>
      </p:sp>
    </p:spTree>
    <p:extLst>
      <p:ext uri="{BB962C8B-B14F-4D97-AF65-F5344CB8AC3E}">
        <p14:creationId xmlns:p14="http://schemas.microsoft.com/office/powerpoint/2010/main" val="388471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649F7-A8B3-4C2E-BC2B-8EEA4AAD59FA}" type="slidenum">
              <a:rPr lang="en-US" smtClean="0"/>
              <a:t>1</a:t>
            </a:fld>
            <a:endParaRPr lang="en-US"/>
          </a:p>
        </p:txBody>
      </p:sp>
    </p:spTree>
    <p:extLst>
      <p:ext uri="{BB962C8B-B14F-4D97-AF65-F5344CB8AC3E}">
        <p14:creationId xmlns:p14="http://schemas.microsoft.com/office/powerpoint/2010/main" val="3686197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F988-CD4C-4244-8398-934C73549F07}"/>
              </a:ext>
            </a:extLst>
          </p:cNvPr>
          <p:cNvSpPr>
            <a:spLocks noGrp="1"/>
          </p:cNvSpPr>
          <p:nvPr>
            <p:ph type="ctrTitle" hasCustomPrompt="1"/>
          </p:nvPr>
        </p:nvSpPr>
        <p:spPr>
          <a:xfrm>
            <a:off x="1524000" y="2231923"/>
            <a:ext cx="9144000" cy="1632154"/>
          </a:xfrm>
        </p:spPr>
        <p:txBody>
          <a:bodyPr anchor="b">
            <a:normAutofit/>
          </a:bodyPr>
          <a:lstStyle>
            <a:lvl1pPr algn="ctr">
              <a:defRPr sz="4000">
                <a:solidFill>
                  <a:schemeClr val="bg1">
                    <a:lumMod val="95000"/>
                  </a:schemeClr>
                </a:solidFill>
                <a:latin typeface="High Tower Text" panose="02040502050506030303" pitchFamily="18" charset="0"/>
              </a:defRPr>
            </a:lvl1pPr>
          </a:lstStyle>
          <a:p>
            <a:r>
              <a:rPr lang="en-US"/>
              <a:t>Title</a:t>
            </a:r>
          </a:p>
        </p:txBody>
      </p:sp>
      <p:sp>
        <p:nvSpPr>
          <p:cNvPr id="3" name="Subtitle 2">
            <a:extLst>
              <a:ext uri="{FF2B5EF4-FFF2-40B4-BE49-F238E27FC236}">
                <a16:creationId xmlns:a16="http://schemas.microsoft.com/office/drawing/2014/main" id="{A849A822-4CB0-4627-BC4C-37FEA8523C52}"/>
              </a:ext>
            </a:extLst>
          </p:cNvPr>
          <p:cNvSpPr>
            <a:spLocks noGrp="1"/>
          </p:cNvSpPr>
          <p:nvPr>
            <p:ph type="subTitle" idx="1" hasCustomPrompt="1"/>
          </p:nvPr>
        </p:nvSpPr>
        <p:spPr>
          <a:xfrm>
            <a:off x="3942735" y="4119716"/>
            <a:ext cx="4210665" cy="1147916"/>
          </a:xfrm>
        </p:spPr>
        <p:txBody>
          <a:bodyPr>
            <a:normAutofit/>
          </a:bodyPr>
          <a:lstStyle>
            <a:lvl1pPr marL="0" indent="0" algn="ctr">
              <a:spcAft>
                <a:spcPts val="600"/>
              </a:spcAft>
              <a:buNone/>
              <a:defRPr sz="2000" i="1">
                <a:solidFill>
                  <a:schemeClr val="bg1">
                    <a:lumMod val="85000"/>
                  </a:schemeClr>
                </a:solidFill>
                <a:latin typeface="High Tower Text" panose="0204050205050603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br>
              <a:rPr lang="en-US"/>
            </a:br>
            <a:r>
              <a:rPr lang="en-US"/>
              <a:t>Duty Title</a:t>
            </a:r>
          </a:p>
        </p:txBody>
      </p:sp>
      <p:grpSp>
        <p:nvGrpSpPr>
          <p:cNvPr id="12" name="Group 11">
            <a:extLst>
              <a:ext uri="{FF2B5EF4-FFF2-40B4-BE49-F238E27FC236}">
                <a16:creationId xmlns:a16="http://schemas.microsoft.com/office/drawing/2014/main" id="{91E1F0D7-0C52-4277-956A-B1C8D7C26638}"/>
              </a:ext>
            </a:extLst>
          </p:cNvPr>
          <p:cNvGrpSpPr/>
          <p:nvPr userDrawn="1"/>
        </p:nvGrpSpPr>
        <p:grpSpPr>
          <a:xfrm>
            <a:off x="1524000" y="1862588"/>
            <a:ext cx="9144000" cy="284274"/>
            <a:chOff x="1524000" y="1862588"/>
            <a:chExt cx="9144000" cy="284274"/>
          </a:xfrm>
        </p:grpSpPr>
        <p:sp>
          <p:nvSpPr>
            <p:cNvPr id="7" name="TextBox 6">
              <a:extLst>
                <a:ext uri="{FF2B5EF4-FFF2-40B4-BE49-F238E27FC236}">
                  <a16:creationId xmlns:a16="http://schemas.microsoft.com/office/drawing/2014/main" id="{12D2165E-6EA4-4678-B71A-437DACF89C6E}"/>
                </a:ext>
              </a:extLst>
            </p:cNvPr>
            <p:cNvSpPr txBox="1"/>
            <p:nvPr userDrawn="1"/>
          </p:nvSpPr>
          <p:spPr>
            <a:xfrm>
              <a:off x="1524000" y="1862588"/>
              <a:ext cx="9144000" cy="276999"/>
            </a:xfrm>
            <a:prstGeom prst="rect">
              <a:avLst/>
            </a:prstGeom>
            <a:noFill/>
          </p:spPr>
          <p:txBody>
            <a:bodyPr wrap="square" rtlCol="0">
              <a:spAutoFit/>
            </a:bodyPr>
            <a:lstStyle/>
            <a:p>
              <a:pPr algn="ctr"/>
              <a:r>
                <a:rPr lang="en-US" sz="1200" b="0" cap="all" spc="150" baseline="0">
                  <a:solidFill>
                    <a:srgbClr val="FFCC00"/>
                  </a:solidFill>
                  <a:effectLst/>
                  <a:latin typeface="Agency FB" panose="020B0503020202020204" pitchFamily="34" charset="0"/>
                </a:rPr>
                <a:t>All-domain  Anomaly  Resolution  Office</a:t>
              </a:r>
            </a:p>
          </p:txBody>
        </p:sp>
        <p:cxnSp>
          <p:nvCxnSpPr>
            <p:cNvPr id="9" name="Straight Connector 8">
              <a:extLst>
                <a:ext uri="{FF2B5EF4-FFF2-40B4-BE49-F238E27FC236}">
                  <a16:creationId xmlns:a16="http://schemas.microsoft.com/office/drawing/2014/main" id="{A8ABBD66-B31D-478D-A325-AA1D59D4A510}"/>
                </a:ext>
              </a:extLst>
            </p:cNvPr>
            <p:cNvCxnSpPr>
              <a:cxnSpLocks/>
            </p:cNvCxnSpPr>
            <p:nvPr userDrawn="1"/>
          </p:nvCxnSpPr>
          <p:spPr>
            <a:xfrm>
              <a:off x="5822541" y="2146862"/>
              <a:ext cx="546919" cy="0"/>
            </a:xfrm>
            <a:prstGeom prst="line">
              <a:avLst/>
            </a:prstGeom>
            <a:ln>
              <a:solidFill>
                <a:srgbClr val="FFCC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961BD0E-D69F-4BD4-AF52-545CD88C89BC}"/>
              </a:ext>
            </a:extLst>
          </p:cNvPr>
          <p:cNvSpPr txBox="1"/>
          <p:nvPr userDrawn="1"/>
        </p:nvSpPr>
        <p:spPr>
          <a:xfrm>
            <a:off x="0" y="6642556"/>
            <a:ext cx="1911101" cy="215444"/>
          </a:xfrm>
          <a:prstGeom prst="rect">
            <a:avLst/>
          </a:prstGeom>
          <a:noFill/>
        </p:spPr>
        <p:txBody>
          <a:bodyPr wrap="none" rtlCol="0">
            <a:spAutoFit/>
          </a:bodyPr>
          <a:lstStyle/>
          <a:p>
            <a:r>
              <a:rPr lang="en-US" sz="800" dirty="0">
                <a:solidFill>
                  <a:schemeClr val="bg2">
                    <a:lumMod val="90000"/>
                  </a:schemeClr>
                </a:solidFill>
              </a:rPr>
              <a:t>DoD PPR Approved Slide, Case 23-S-0802 </a:t>
            </a:r>
          </a:p>
        </p:txBody>
      </p:sp>
    </p:spTree>
    <p:extLst>
      <p:ext uri="{BB962C8B-B14F-4D97-AF65-F5344CB8AC3E}">
        <p14:creationId xmlns:p14="http://schemas.microsoft.com/office/powerpoint/2010/main" val="300317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AA9A116-0012-4D56-AC71-236572779B44}"/>
              </a:ext>
            </a:extLst>
          </p:cNvPr>
          <p:cNvSpPr>
            <a:spLocks noGrp="1"/>
          </p:cNvSpPr>
          <p:nvPr>
            <p:ph type="subTitle" idx="1" hasCustomPrompt="1"/>
          </p:nvPr>
        </p:nvSpPr>
        <p:spPr>
          <a:xfrm>
            <a:off x="3990664" y="3723061"/>
            <a:ext cx="4210665" cy="1283556"/>
          </a:xfrm>
          <a:solidFill>
            <a:schemeClr val="tx2">
              <a:lumMod val="20000"/>
              <a:lumOff val="80000"/>
            </a:schemeClr>
          </a:solidFill>
          <a:ln w="38100">
            <a:solidFill>
              <a:schemeClr val="tx2">
                <a:lumMod val="50000"/>
              </a:schemeClr>
            </a:solidFill>
            <a:prstDash val="solid"/>
          </a:ln>
          <a:effectLst>
            <a:innerShdw blurRad="63500" dist="50800" dir="13500000">
              <a:prstClr val="black">
                <a:alpha val="50000"/>
              </a:prstClr>
            </a:innerShdw>
          </a:effectLst>
        </p:spPr>
        <p:txBody>
          <a:bodyPr anchor="ctr">
            <a:normAutofit/>
          </a:bodyPr>
          <a:lstStyle>
            <a:lvl1pPr marL="0" indent="0" algn="ctr">
              <a:buNone/>
              <a:defRPr sz="1600" i="1">
                <a:solidFill>
                  <a:schemeClr val="tx2">
                    <a:lumMod val="75000"/>
                  </a:schemeClr>
                </a:solidFill>
                <a:latin typeface="High Tower Text" panose="0204050205050603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br>
              <a:rPr lang="en-US"/>
            </a:br>
            <a:r>
              <a:rPr lang="en-US"/>
              <a:t>duty title</a:t>
            </a:r>
            <a:br>
              <a:rPr lang="en-US"/>
            </a:br>
            <a:br>
              <a:rPr lang="en-US"/>
            </a:br>
            <a:r>
              <a:rPr lang="en-US"/>
              <a:t>contact information</a:t>
            </a:r>
          </a:p>
        </p:txBody>
      </p:sp>
      <p:grpSp>
        <p:nvGrpSpPr>
          <p:cNvPr id="10" name="Group 9">
            <a:extLst>
              <a:ext uri="{FF2B5EF4-FFF2-40B4-BE49-F238E27FC236}">
                <a16:creationId xmlns:a16="http://schemas.microsoft.com/office/drawing/2014/main" id="{B2FD936B-C7E3-46C9-BD82-0F1F34513A25}"/>
              </a:ext>
            </a:extLst>
          </p:cNvPr>
          <p:cNvGrpSpPr/>
          <p:nvPr userDrawn="1"/>
        </p:nvGrpSpPr>
        <p:grpSpPr>
          <a:xfrm>
            <a:off x="974435" y="1055317"/>
            <a:ext cx="10243127" cy="1518201"/>
            <a:chOff x="877455" y="484390"/>
            <a:chExt cx="10243127" cy="1518201"/>
          </a:xfrm>
        </p:grpSpPr>
        <p:cxnSp>
          <p:nvCxnSpPr>
            <p:cNvPr id="9" name="Straight Connector 8">
              <a:extLst>
                <a:ext uri="{FF2B5EF4-FFF2-40B4-BE49-F238E27FC236}">
                  <a16:creationId xmlns:a16="http://schemas.microsoft.com/office/drawing/2014/main" id="{E7D34F4E-54E9-4926-A970-F0708A44DB24}"/>
                </a:ext>
              </a:extLst>
            </p:cNvPr>
            <p:cNvCxnSpPr>
              <a:cxnSpLocks/>
            </p:cNvCxnSpPr>
            <p:nvPr userDrawn="1"/>
          </p:nvCxnSpPr>
          <p:spPr>
            <a:xfrm>
              <a:off x="877455" y="1234328"/>
              <a:ext cx="10243127"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electronics&#10;&#10;Description automatically generated">
              <a:extLst>
                <a:ext uri="{FF2B5EF4-FFF2-40B4-BE49-F238E27FC236}">
                  <a16:creationId xmlns:a16="http://schemas.microsoft.com/office/drawing/2014/main" id="{171E1B56-9BB4-409B-AE9B-969614770460}"/>
                </a:ext>
              </a:extLst>
            </p:cNvPr>
            <p:cNvPicPr>
              <a:picLocks noChangeAspect="1"/>
            </p:cNvPicPr>
            <p:nvPr userDrawn="1"/>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72344" y="484390"/>
              <a:ext cx="1453346" cy="1518201"/>
            </a:xfrm>
            <a:prstGeom prst="rect">
              <a:avLst/>
            </a:prstGeom>
            <a:effectLst/>
          </p:spPr>
        </p:pic>
      </p:grpSp>
    </p:spTree>
    <p:extLst>
      <p:ext uri="{BB962C8B-B14F-4D97-AF65-F5344CB8AC3E}">
        <p14:creationId xmlns:p14="http://schemas.microsoft.com/office/powerpoint/2010/main" val="35829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BD44EB-2C94-447F-B6F6-C1FE0DB6E558}"/>
              </a:ext>
            </a:extLst>
          </p:cNvPr>
          <p:cNvSpPr txBox="1"/>
          <p:nvPr userDrawn="1"/>
        </p:nvSpPr>
        <p:spPr>
          <a:xfrm>
            <a:off x="1" y="5045462"/>
            <a:ext cx="12191999" cy="1015663"/>
          </a:xfrm>
          <a:prstGeom prst="rect">
            <a:avLst/>
          </a:prstGeom>
          <a:noFill/>
          <a:ln>
            <a:noFill/>
            <a:prstDash val="sysDot"/>
          </a:ln>
          <a:effectLst/>
        </p:spPr>
        <p:txBody>
          <a:bodyPr wrap="square" rtlCol="0">
            <a:spAutoFit/>
          </a:bodyPr>
          <a:lstStyle/>
          <a:p>
            <a:pPr algn="ctr"/>
            <a:r>
              <a:rPr lang="en-US" sz="6000">
                <a:ln>
                  <a:noFill/>
                </a:ln>
                <a:solidFill>
                  <a:schemeClr val="bg1"/>
                </a:solidFill>
                <a:effectLst>
                  <a:innerShdw blurRad="63500" dist="50800" dir="13500000">
                    <a:prstClr val="black">
                      <a:alpha val="50000"/>
                    </a:prstClr>
                  </a:innerShdw>
                </a:effectLst>
                <a:latin typeface="High Tower Text" panose="02040502050506030303" pitchFamily="18" charset="0"/>
              </a:rPr>
              <a:t>backup slides</a:t>
            </a:r>
          </a:p>
        </p:txBody>
      </p:sp>
      <p:grpSp>
        <p:nvGrpSpPr>
          <p:cNvPr id="8" name="Group 7">
            <a:extLst>
              <a:ext uri="{FF2B5EF4-FFF2-40B4-BE49-F238E27FC236}">
                <a16:creationId xmlns:a16="http://schemas.microsoft.com/office/drawing/2014/main" id="{360E938F-0B31-4428-A596-04243EB158ED}"/>
              </a:ext>
            </a:extLst>
          </p:cNvPr>
          <p:cNvGrpSpPr/>
          <p:nvPr userDrawn="1"/>
        </p:nvGrpSpPr>
        <p:grpSpPr>
          <a:xfrm>
            <a:off x="974437" y="796875"/>
            <a:ext cx="10243127" cy="874907"/>
            <a:chOff x="877455" y="796875"/>
            <a:chExt cx="10243127" cy="874907"/>
          </a:xfrm>
        </p:grpSpPr>
        <p:cxnSp>
          <p:nvCxnSpPr>
            <p:cNvPr id="9" name="Straight Connector 8">
              <a:extLst>
                <a:ext uri="{FF2B5EF4-FFF2-40B4-BE49-F238E27FC236}">
                  <a16:creationId xmlns:a16="http://schemas.microsoft.com/office/drawing/2014/main" id="{9A110475-D9A7-43C9-8AC8-F762FA73489A}"/>
                </a:ext>
              </a:extLst>
            </p:cNvPr>
            <p:cNvCxnSpPr>
              <a:cxnSpLocks/>
            </p:cNvCxnSpPr>
            <p:nvPr userDrawn="1"/>
          </p:nvCxnSpPr>
          <p:spPr>
            <a:xfrm>
              <a:off x="877455" y="1234328"/>
              <a:ext cx="10243127"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electronics&#10;&#10;Description automatically generated">
              <a:extLst>
                <a:ext uri="{FF2B5EF4-FFF2-40B4-BE49-F238E27FC236}">
                  <a16:creationId xmlns:a16="http://schemas.microsoft.com/office/drawing/2014/main" id="{A12C8CBC-4014-418C-A3B1-6F6F5FED8FC0}"/>
                </a:ext>
              </a:extLst>
            </p:cNvPr>
            <p:cNvPicPr>
              <a:picLocks noChangeAspect="1"/>
            </p:cNvPicPr>
            <p:nvPr userDrawn="1"/>
          </p:nvPicPr>
          <p:blipFill>
            <a:blip r:embed="rId2" cstate="hq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58685" y="796875"/>
              <a:ext cx="880667" cy="874907"/>
            </a:xfrm>
            <a:prstGeom prst="rect">
              <a:avLst/>
            </a:prstGeom>
            <a:effectLst/>
          </p:spPr>
        </p:pic>
      </p:grpSp>
    </p:spTree>
    <p:extLst>
      <p:ext uri="{BB962C8B-B14F-4D97-AF65-F5344CB8AC3E}">
        <p14:creationId xmlns:p14="http://schemas.microsoft.com/office/powerpoint/2010/main" val="333830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5913C4-79DC-1674-31C0-9358D3C51A53}"/>
              </a:ext>
            </a:extLst>
          </p:cNvPr>
          <p:cNvSpPr>
            <a:spLocks noGrp="1"/>
          </p:cNvSpPr>
          <p:nvPr>
            <p:ph type="ftr" sz="quarter" idx="11"/>
          </p:nvPr>
        </p:nvSpPr>
        <p:spPr/>
        <p:txBody>
          <a:bodyPr/>
          <a:lstStyle/>
          <a:p>
            <a:endParaRPr lang="en-US" dirty="0"/>
          </a:p>
        </p:txBody>
      </p:sp>
      <p:grpSp>
        <p:nvGrpSpPr>
          <p:cNvPr id="12" name="Group 11">
            <a:extLst>
              <a:ext uri="{FF2B5EF4-FFF2-40B4-BE49-F238E27FC236}">
                <a16:creationId xmlns:a16="http://schemas.microsoft.com/office/drawing/2014/main" id="{25B68D12-DB01-F14A-4A04-F9D753D8AF0A}"/>
              </a:ext>
            </a:extLst>
          </p:cNvPr>
          <p:cNvGrpSpPr/>
          <p:nvPr userDrawn="1"/>
        </p:nvGrpSpPr>
        <p:grpSpPr>
          <a:xfrm>
            <a:off x="838201" y="369495"/>
            <a:ext cx="10515599" cy="1024214"/>
            <a:chOff x="838201" y="369495"/>
            <a:chExt cx="10515599" cy="1024214"/>
          </a:xfrm>
        </p:grpSpPr>
        <p:sp>
          <p:nvSpPr>
            <p:cNvPr id="6" name="TextBox 5">
              <a:extLst>
                <a:ext uri="{FF2B5EF4-FFF2-40B4-BE49-F238E27FC236}">
                  <a16:creationId xmlns:a16="http://schemas.microsoft.com/office/drawing/2014/main" id="{A88093BE-DD6C-C175-D2FE-80C20CF45287}"/>
                </a:ext>
              </a:extLst>
            </p:cNvPr>
            <p:cNvSpPr txBox="1"/>
            <p:nvPr userDrawn="1"/>
          </p:nvSpPr>
          <p:spPr>
            <a:xfrm>
              <a:off x="1524001" y="369495"/>
              <a:ext cx="9143999" cy="276999"/>
            </a:xfrm>
            <a:prstGeom prst="rect">
              <a:avLst/>
            </a:prstGeom>
            <a:noFill/>
            <a:effectLst/>
          </p:spPr>
          <p:txBody>
            <a:bodyPr wrap="square" rtlCol="0">
              <a:spAutoFit/>
            </a:bodyPr>
            <a:lstStyle/>
            <a:p>
              <a:pPr algn="ctr"/>
              <a:r>
                <a:rPr lang="en-US" sz="1200" spc="150" baseline="0" dirty="0">
                  <a:solidFill>
                    <a:schemeClr val="tx2">
                      <a:lumMod val="60000"/>
                      <a:lumOff val="40000"/>
                    </a:schemeClr>
                  </a:solidFill>
                  <a:latin typeface="Orator Std" panose="020D0509020203030204" pitchFamily="49" charset="0"/>
                </a:rPr>
                <a:t>ALL-DOMAIN ANOMALY RESOLUTION OFFICE</a:t>
              </a:r>
            </a:p>
          </p:txBody>
        </p:sp>
        <p:sp>
          <p:nvSpPr>
            <p:cNvPr id="7" name="TextBox 6">
              <a:extLst>
                <a:ext uri="{FF2B5EF4-FFF2-40B4-BE49-F238E27FC236}">
                  <a16:creationId xmlns:a16="http://schemas.microsoft.com/office/drawing/2014/main" id="{9BAF1C2C-3F01-F763-6990-E776067F90C3}"/>
                </a:ext>
              </a:extLst>
            </p:cNvPr>
            <p:cNvSpPr txBox="1"/>
            <p:nvPr userDrawn="1"/>
          </p:nvSpPr>
          <p:spPr>
            <a:xfrm>
              <a:off x="838201" y="808934"/>
              <a:ext cx="10515599" cy="584775"/>
            </a:xfrm>
            <a:prstGeom prst="rect">
              <a:avLst/>
            </a:prstGeom>
            <a:noFill/>
          </p:spPr>
          <p:txBody>
            <a:bodyPr wrap="square" rtlCol="0">
              <a:spAutoFit/>
            </a:bodyPr>
            <a:lstStyle/>
            <a:p>
              <a:pPr algn="ctr"/>
              <a:r>
                <a:rPr lang="en-US" sz="3200" dirty="0">
                  <a:latin typeface="High Tower Text" panose="02040502050506030303" pitchFamily="18" charset="0"/>
                </a:rPr>
                <a:t>Office Goals, Priorities: 2023</a:t>
              </a:r>
            </a:p>
          </p:txBody>
        </p:sp>
        <p:cxnSp>
          <p:nvCxnSpPr>
            <p:cNvPr id="10" name="Straight Connector 9">
              <a:extLst>
                <a:ext uri="{FF2B5EF4-FFF2-40B4-BE49-F238E27FC236}">
                  <a16:creationId xmlns:a16="http://schemas.microsoft.com/office/drawing/2014/main" id="{5793BA00-720F-209F-BD29-F0300C3096A4}"/>
                </a:ext>
              </a:extLst>
            </p:cNvPr>
            <p:cNvCxnSpPr>
              <a:cxnSpLocks/>
            </p:cNvCxnSpPr>
            <p:nvPr userDrawn="1"/>
          </p:nvCxnSpPr>
          <p:spPr>
            <a:xfrm>
              <a:off x="5870575" y="739332"/>
              <a:ext cx="45085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able Placeholder 14">
            <a:extLst>
              <a:ext uri="{FF2B5EF4-FFF2-40B4-BE49-F238E27FC236}">
                <a16:creationId xmlns:a16="http://schemas.microsoft.com/office/drawing/2014/main" id="{EF1789E9-12C5-B06C-22BB-E9B3652D9E9C}"/>
              </a:ext>
            </a:extLst>
          </p:cNvPr>
          <p:cNvSpPr>
            <a:spLocks noGrp="1"/>
          </p:cNvSpPr>
          <p:nvPr>
            <p:ph type="tbl" sz="quarter" idx="13"/>
          </p:nvPr>
        </p:nvSpPr>
        <p:spPr>
          <a:xfrm>
            <a:off x="214313" y="1463310"/>
            <a:ext cx="11763375" cy="4715240"/>
          </a:xfrm>
        </p:spPr>
        <p:txBody>
          <a:bodyPr>
            <a:normAutofit/>
          </a:bodyPr>
          <a:lstStyle>
            <a:lvl1pPr>
              <a:defRPr sz="1400">
                <a:latin typeface="Yu Gothic Light" panose="020B0300000000000000" pitchFamily="34" charset="-128"/>
                <a:ea typeface="Yu Gothic Light" panose="020B0300000000000000" pitchFamily="34" charset="-128"/>
              </a:defRPr>
            </a:lvl1pPr>
          </a:lstStyle>
          <a:p>
            <a:endParaRPr lang="en-US"/>
          </a:p>
        </p:txBody>
      </p:sp>
      <p:cxnSp>
        <p:nvCxnSpPr>
          <p:cNvPr id="11" name="Straight Connector 10">
            <a:extLst>
              <a:ext uri="{FF2B5EF4-FFF2-40B4-BE49-F238E27FC236}">
                <a16:creationId xmlns:a16="http://schemas.microsoft.com/office/drawing/2014/main" id="{32ACC79B-5F27-474E-81EE-A7D60C663894}"/>
              </a:ext>
            </a:extLst>
          </p:cNvPr>
          <p:cNvCxnSpPr>
            <a:cxnSpLocks/>
          </p:cNvCxnSpPr>
          <p:nvPr userDrawn="1"/>
        </p:nvCxnSpPr>
        <p:spPr>
          <a:xfrm>
            <a:off x="282804" y="6394947"/>
            <a:ext cx="11070996" cy="78721"/>
          </a:xfrm>
          <a:prstGeom prst="line">
            <a:avLst/>
          </a:prstGeom>
          <a:ln>
            <a:gradFill>
              <a:gsLst>
                <a:gs pos="0">
                  <a:schemeClr val="accent1">
                    <a:lumMod val="5000"/>
                    <a:lumOff val="95000"/>
                  </a:schemeClr>
                </a:gs>
                <a:gs pos="74000">
                  <a:schemeClr val="bg2">
                    <a:lumMod val="75000"/>
                  </a:schemeClr>
                </a:gs>
                <a:gs pos="83000">
                  <a:schemeClr val="bg2">
                    <a:lumMod val="25000"/>
                  </a:schemeClr>
                </a:gs>
                <a:gs pos="100000">
                  <a:schemeClr val="bg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electronics&#10;&#10;Description automatically generated">
            <a:extLst>
              <a:ext uri="{FF2B5EF4-FFF2-40B4-BE49-F238E27FC236}">
                <a16:creationId xmlns:a16="http://schemas.microsoft.com/office/drawing/2014/main" id="{356F6E24-A367-4475-A4FD-9FA513596A6F}"/>
              </a:ext>
            </a:extLst>
          </p:cNvPr>
          <p:cNvPicPr>
            <a:picLocks noChangeAspect="1"/>
          </p:cNvPicPr>
          <p:nvPr userDrawn="1"/>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35699" y="6126838"/>
            <a:ext cx="720602" cy="719804"/>
          </a:xfrm>
          <a:prstGeom prst="rect">
            <a:avLst/>
          </a:prstGeom>
          <a:effectLst/>
        </p:spPr>
      </p:pic>
    </p:spTree>
    <p:extLst>
      <p:ext uri="{BB962C8B-B14F-4D97-AF65-F5344CB8AC3E}">
        <p14:creationId xmlns:p14="http://schemas.microsoft.com/office/powerpoint/2010/main" val="184269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F988-CD4C-4244-8398-934C73549F07}"/>
              </a:ext>
            </a:extLst>
          </p:cNvPr>
          <p:cNvSpPr>
            <a:spLocks noGrp="1"/>
          </p:cNvSpPr>
          <p:nvPr>
            <p:ph type="ctrTitle" hasCustomPrompt="1"/>
          </p:nvPr>
        </p:nvSpPr>
        <p:spPr>
          <a:xfrm>
            <a:off x="1524000" y="2231923"/>
            <a:ext cx="9144000" cy="1632154"/>
          </a:xfrm>
        </p:spPr>
        <p:txBody>
          <a:bodyPr anchor="b">
            <a:normAutofit/>
          </a:bodyPr>
          <a:lstStyle>
            <a:lvl1pPr algn="ctr">
              <a:defRPr sz="4000">
                <a:solidFill>
                  <a:schemeClr val="bg2">
                    <a:lumMod val="50000"/>
                  </a:schemeClr>
                </a:solidFill>
                <a:latin typeface="High Tower Text" panose="02040502050506030303" pitchFamily="18" charset="0"/>
              </a:defRPr>
            </a:lvl1pPr>
          </a:lstStyle>
          <a:p>
            <a:r>
              <a:rPr lang="en-US"/>
              <a:t>Title</a:t>
            </a:r>
          </a:p>
        </p:txBody>
      </p:sp>
      <p:sp>
        <p:nvSpPr>
          <p:cNvPr id="3" name="Subtitle 2">
            <a:extLst>
              <a:ext uri="{FF2B5EF4-FFF2-40B4-BE49-F238E27FC236}">
                <a16:creationId xmlns:a16="http://schemas.microsoft.com/office/drawing/2014/main" id="{A849A822-4CB0-4627-BC4C-37FEA8523C52}"/>
              </a:ext>
            </a:extLst>
          </p:cNvPr>
          <p:cNvSpPr>
            <a:spLocks noGrp="1"/>
          </p:cNvSpPr>
          <p:nvPr>
            <p:ph type="subTitle" idx="1" hasCustomPrompt="1"/>
          </p:nvPr>
        </p:nvSpPr>
        <p:spPr>
          <a:xfrm>
            <a:off x="3942735" y="4119716"/>
            <a:ext cx="4210665" cy="1147916"/>
          </a:xfrm>
        </p:spPr>
        <p:txBody>
          <a:bodyPr>
            <a:normAutofit/>
          </a:bodyPr>
          <a:lstStyle>
            <a:lvl1pPr marL="0" indent="0" algn="ctr">
              <a:buNone/>
              <a:defRPr sz="1600" i="1">
                <a:solidFill>
                  <a:schemeClr val="bg2">
                    <a:lumMod val="75000"/>
                  </a:schemeClr>
                </a:solidFill>
                <a:latin typeface="High Tower Text" panose="0204050205050603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br>
              <a:rPr lang="en-US"/>
            </a:br>
            <a:r>
              <a:rPr lang="en-US"/>
              <a:t>Duty Title</a:t>
            </a:r>
          </a:p>
        </p:txBody>
      </p:sp>
      <p:grpSp>
        <p:nvGrpSpPr>
          <p:cNvPr id="12" name="Group 11">
            <a:extLst>
              <a:ext uri="{FF2B5EF4-FFF2-40B4-BE49-F238E27FC236}">
                <a16:creationId xmlns:a16="http://schemas.microsoft.com/office/drawing/2014/main" id="{91E1F0D7-0C52-4277-956A-B1C8D7C26638}"/>
              </a:ext>
            </a:extLst>
          </p:cNvPr>
          <p:cNvGrpSpPr/>
          <p:nvPr userDrawn="1"/>
        </p:nvGrpSpPr>
        <p:grpSpPr>
          <a:xfrm>
            <a:off x="1524000" y="1862588"/>
            <a:ext cx="9144000" cy="284274"/>
            <a:chOff x="1524000" y="1862588"/>
            <a:chExt cx="9144000" cy="284274"/>
          </a:xfrm>
        </p:grpSpPr>
        <p:sp>
          <p:nvSpPr>
            <p:cNvPr id="7" name="TextBox 6">
              <a:extLst>
                <a:ext uri="{FF2B5EF4-FFF2-40B4-BE49-F238E27FC236}">
                  <a16:creationId xmlns:a16="http://schemas.microsoft.com/office/drawing/2014/main" id="{12D2165E-6EA4-4678-B71A-437DACF89C6E}"/>
                </a:ext>
              </a:extLst>
            </p:cNvPr>
            <p:cNvSpPr txBox="1"/>
            <p:nvPr userDrawn="1"/>
          </p:nvSpPr>
          <p:spPr>
            <a:xfrm>
              <a:off x="1524000" y="1862588"/>
              <a:ext cx="9144000" cy="276999"/>
            </a:xfrm>
            <a:prstGeom prst="rect">
              <a:avLst/>
            </a:prstGeom>
            <a:noFill/>
          </p:spPr>
          <p:txBody>
            <a:bodyPr wrap="square" rtlCol="0">
              <a:spAutoFit/>
            </a:bodyPr>
            <a:lstStyle/>
            <a:p>
              <a:pPr algn="ctr"/>
              <a:r>
                <a:rPr lang="en-US" sz="1200" b="0" cap="all" spc="150" baseline="0">
                  <a:solidFill>
                    <a:schemeClr val="tx2">
                      <a:lumMod val="60000"/>
                      <a:lumOff val="40000"/>
                    </a:schemeClr>
                  </a:solidFill>
                  <a:effectLst>
                    <a:innerShdw blurRad="63500" dist="50800" dir="13500000">
                      <a:prstClr val="black">
                        <a:alpha val="50000"/>
                      </a:prstClr>
                    </a:innerShdw>
                  </a:effectLst>
                  <a:latin typeface="Agency FB" panose="020B0503020202020204" pitchFamily="34" charset="0"/>
                </a:rPr>
                <a:t>All-domain  Anomaly  Resolution  Office</a:t>
              </a:r>
            </a:p>
          </p:txBody>
        </p:sp>
        <p:cxnSp>
          <p:nvCxnSpPr>
            <p:cNvPr id="9" name="Straight Connector 8">
              <a:extLst>
                <a:ext uri="{FF2B5EF4-FFF2-40B4-BE49-F238E27FC236}">
                  <a16:creationId xmlns:a16="http://schemas.microsoft.com/office/drawing/2014/main" id="{A8ABBD66-B31D-478D-A325-AA1D59D4A510}"/>
                </a:ext>
              </a:extLst>
            </p:cNvPr>
            <p:cNvCxnSpPr>
              <a:cxnSpLocks/>
            </p:cNvCxnSpPr>
            <p:nvPr userDrawn="1"/>
          </p:nvCxnSpPr>
          <p:spPr>
            <a:xfrm>
              <a:off x="5822541" y="2146862"/>
              <a:ext cx="546919" cy="0"/>
            </a:xfrm>
            <a:prstGeom prst="line">
              <a:avLst/>
            </a:prstGeom>
            <a:ln>
              <a:solidFill>
                <a:schemeClr val="tx2">
                  <a:lumMod val="60000"/>
                  <a:lumOff val="40000"/>
                </a:scheme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14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50EC-9512-4CCA-8FF5-ACD2704BDA28}"/>
              </a:ext>
            </a:extLst>
          </p:cNvPr>
          <p:cNvSpPr>
            <a:spLocks noGrp="1"/>
          </p:cNvSpPr>
          <p:nvPr>
            <p:ph type="title"/>
          </p:nvPr>
        </p:nvSpPr>
        <p:spPr>
          <a:xfrm>
            <a:off x="275303" y="681021"/>
            <a:ext cx="10707022" cy="747148"/>
          </a:xfrm>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66B34AB-3882-4BB1-8C11-4A5D663B96FB}"/>
              </a:ext>
            </a:extLst>
          </p:cNvPr>
          <p:cNvSpPr>
            <a:spLocks noGrp="1"/>
          </p:cNvSpPr>
          <p:nvPr>
            <p:ph idx="1"/>
          </p:nvPr>
        </p:nvSpPr>
        <p:spPr/>
        <p:txBody>
          <a:bodyPr>
            <a:normAutofit/>
          </a:bodyPr>
          <a:lstStyle>
            <a:lvl1pPr>
              <a:defRPr sz="2000"/>
            </a:lvl1pPr>
            <a:lvl2pPr>
              <a:defRPr sz="1800"/>
            </a:lvl2pPr>
            <a:lvl3pPr>
              <a:defRPr sz="1800"/>
            </a:lvl3pPr>
            <a:lvl4pPr marL="1600200" indent="-228600">
              <a:buFont typeface="Segoe UI Symbol" panose="020B0502040204020203" pitchFamily="34" charset="0"/>
              <a:buChar char="⃨"/>
              <a:defRPr sz="1600"/>
            </a:lvl4pPr>
            <a:lvl5pPr marL="2057400" indent="-228600">
              <a:buFont typeface="Segoe UI Symbol" panose="020B0502040204020203"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B400998-F4C3-42F8-9052-CA5AC2EF9EA9}"/>
              </a:ext>
            </a:extLst>
          </p:cNvPr>
          <p:cNvSpPr>
            <a:spLocks noGrp="1"/>
          </p:cNvSpPr>
          <p:nvPr>
            <p:ph type="body" sz="quarter" idx="11" hasCustomPrompt="1"/>
          </p:nvPr>
        </p:nvSpPr>
        <p:spPr>
          <a:xfrm>
            <a:off x="274638" y="1428169"/>
            <a:ext cx="10707022" cy="397456"/>
          </a:xfrm>
        </p:spPr>
        <p:txBody>
          <a:bodyPr anchor="ctr">
            <a:normAutofit/>
          </a:bodyPr>
          <a:lstStyle>
            <a:lvl1pPr marL="233363" indent="0">
              <a:buNone/>
              <a:defRPr sz="1600" i="1">
                <a:latin typeface="High Tower Text" panose="02040502050506030303" pitchFamily="18" charset="0"/>
              </a:defRPr>
            </a:lvl1pPr>
          </a:lstStyle>
          <a:p>
            <a:pPr marL="233363" marR="0" lvl="0" indent="0" algn="l" defTabSz="914400" rtl="0" eaLnBrk="1" fontAlgn="auto" latinLnBrk="0" hangingPunct="1">
              <a:lnSpc>
                <a:spcPct val="90000"/>
              </a:lnSpc>
              <a:spcBef>
                <a:spcPts val="1000"/>
              </a:spcBef>
              <a:spcAft>
                <a:spcPts val="0"/>
              </a:spcAft>
              <a:buClrTx/>
              <a:buSzTx/>
              <a:buFont typeface="Symbol" panose="05050102010706020507" pitchFamily="18" charset="2"/>
              <a:buNone/>
              <a:tabLst/>
              <a:defRPr/>
            </a:pPr>
            <a:r>
              <a:rPr lang="en-US" i="1">
                <a:solidFill>
                  <a:schemeClr val="tx1">
                    <a:lumMod val="65000"/>
                    <a:lumOff val="35000"/>
                  </a:schemeClr>
                </a:solidFill>
                <a:latin typeface="High Tower Text" panose="02040502050506030303" pitchFamily="18" charset="0"/>
              </a:rPr>
              <a:t>Sub-Headline—full sentence with subject, object, and verb</a:t>
            </a:r>
          </a:p>
        </p:txBody>
      </p:sp>
    </p:spTree>
    <p:extLst>
      <p:ext uri="{BB962C8B-B14F-4D97-AF65-F5344CB8AC3E}">
        <p14:creationId xmlns:p14="http://schemas.microsoft.com/office/powerpoint/2010/main" val="202719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8B83E-98DB-4B6E-9015-3726C5E9D5D7}"/>
              </a:ext>
            </a:extLst>
          </p:cNvPr>
          <p:cNvSpPr>
            <a:spLocks noGrp="1"/>
          </p:cNvSpPr>
          <p:nvPr>
            <p:ph type="body" idx="1"/>
          </p:nvPr>
        </p:nvSpPr>
        <p:spPr>
          <a:xfrm>
            <a:off x="275303" y="1827259"/>
            <a:ext cx="5262966"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4E050-95A8-4A9C-B63B-1A9AAB9F8F0E}"/>
              </a:ext>
            </a:extLst>
          </p:cNvPr>
          <p:cNvSpPr>
            <a:spLocks noGrp="1"/>
          </p:cNvSpPr>
          <p:nvPr>
            <p:ph sz="half" idx="2"/>
          </p:nvPr>
        </p:nvSpPr>
        <p:spPr>
          <a:xfrm>
            <a:off x="275303" y="2208259"/>
            <a:ext cx="5262966" cy="4060032"/>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A353F7E5-F7C0-4C35-B937-797B52381E92}"/>
              </a:ext>
            </a:extLst>
          </p:cNvPr>
          <p:cNvSpPr>
            <a:spLocks noGrp="1"/>
          </p:cNvSpPr>
          <p:nvPr>
            <p:ph type="body" sz="quarter" idx="3"/>
          </p:nvPr>
        </p:nvSpPr>
        <p:spPr>
          <a:xfrm>
            <a:off x="5693439" y="1827259"/>
            <a:ext cx="5288885"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B2811-8438-476A-A483-0470DFD90B6F}"/>
              </a:ext>
            </a:extLst>
          </p:cNvPr>
          <p:cNvSpPr>
            <a:spLocks noGrp="1"/>
          </p:cNvSpPr>
          <p:nvPr>
            <p:ph sz="quarter" idx="4"/>
          </p:nvPr>
        </p:nvSpPr>
        <p:spPr>
          <a:xfrm>
            <a:off x="5693439" y="2208259"/>
            <a:ext cx="5288885" cy="4060032"/>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35FBEE4E-5EDA-4550-94BD-0F946F3C1D35}"/>
              </a:ext>
            </a:extLst>
          </p:cNvPr>
          <p:cNvSpPr>
            <a:spLocks noGrp="1"/>
          </p:cNvSpPr>
          <p:nvPr>
            <p:ph type="dt" sz="half" idx="10"/>
          </p:nvPr>
        </p:nvSpPr>
        <p:spPr>
          <a:xfrm>
            <a:off x="275304" y="6356349"/>
            <a:ext cx="1220122" cy="365125"/>
          </a:xfrm>
          <a:prstGeom prst="rect">
            <a:avLst/>
          </a:prstGeom>
        </p:spPr>
        <p:txBody>
          <a:bodyPr/>
          <a:lstStyle/>
          <a:p>
            <a:fld id="{677AAA0F-65B9-4C8A-8D26-80B22EDA8D22}" type="datetime1">
              <a:rPr lang="en-US" smtClean="0"/>
              <a:t>6/5/2023</a:t>
            </a:fld>
            <a:endParaRPr lang="en-US"/>
          </a:p>
        </p:txBody>
      </p:sp>
      <p:sp>
        <p:nvSpPr>
          <p:cNvPr id="10" name="Text Placeholder 6">
            <a:extLst>
              <a:ext uri="{FF2B5EF4-FFF2-40B4-BE49-F238E27FC236}">
                <a16:creationId xmlns:a16="http://schemas.microsoft.com/office/drawing/2014/main" id="{8CEBD290-60E7-47FF-B8E8-4FA9C429461A}"/>
              </a:ext>
            </a:extLst>
          </p:cNvPr>
          <p:cNvSpPr>
            <a:spLocks noGrp="1"/>
          </p:cNvSpPr>
          <p:nvPr>
            <p:ph type="body" sz="quarter" idx="11" hasCustomPrompt="1"/>
          </p:nvPr>
        </p:nvSpPr>
        <p:spPr>
          <a:xfrm>
            <a:off x="274638" y="1428169"/>
            <a:ext cx="10707022" cy="397456"/>
          </a:xfrm>
        </p:spPr>
        <p:txBody>
          <a:bodyPr anchor="ctr">
            <a:normAutofit/>
          </a:bodyPr>
          <a:lstStyle>
            <a:lvl1pPr marL="233363" indent="0">
              <a:buNone/>
              <a:defRPr sz="1600" i="1">
                <a:latin typeface="High Tower Text" panose="02040502050506030303" pitchFamily="18" charset="0"/>
              </a:defRPr>
            </a:lvl1pPr>
          </a:lstStyle>
          <a:p>
            <a:pPr marL="233363" marR="0" lvl="0" indent="0" algn="l" defTabSz="914400" rtl="0" eaLnBrk="1" fontAlgn="auto" latinLnBrk="0" hangingPunct="1">
              <a:lnSpc>
                <a:spcPct val="90000"/>
              </a:lnSpc>
              <a:spcBef>
                <a:spcPts val="1000"/>
              </a:spcBef>
              <a:spcAft>
                <a:spcPts val="0"/>
              </a:spcAft>
              <a:buClrTx/>
              <a:buSzTx/>
              <a:buFont typeface="Symbol" panose="05050102010706020507" pitchFamily="18" charset="2"/>
              <a:buNone/>
              <a:tabLst/>
              <a:defRPr/>
            </a:pPr>
            <a:r>
              <a:rPr lang="en-US" i="1">
                <a:solidFill>
                  <a:schemeClr val="tx1">
                    <a:lumMod val="65000"/>
                    <a:lumOff val="35000"/>
                  </a:schemeClr>
                </a:solidFill>
                <a:latin typeface="High Tower Text" panose="02040502050506030303" pitchFamily="18" charset="0"/>
              </a:rPr>
              <a:t>Sub-Headline—full sentence with subject, object, and verb</a:t>
            </a:r>
          </a:p>
        </p:txBody>
      </p:sp>
      <p:sp>
        <p:nvSpPr>
          <p:cNvPr id="11" name="Title 1">
            <a:extLst>
              <a:ext uri="{FF2B5EF4-FFF2-40B4-BE49-F238E27FC236}">
                <a16:creationId xmlns:a16="http://schemas.microsoft.com/office/drawing/2014/main" id="{53A27976-FE0E-4BE7-A2EC-A176DBF49408}"/>
              </a:ext>
            </a:extLst>
          </p:cNvPr>
          <p:cNvSpPr>
            <a:spLocks noGrp="1"/>
          </p:cNvSpPr>
          <p:nvPr>
            <p:ph type="title"/>
          </p:nvPr>
        </p:nvSpPr>
        <p:spPr>
          <a:xfrm>
            <a:off x="275303" y="681021"/>
            <a:ext cx="10707022" cy="747148"/>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429429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8B83E-98DB-4B6E-9015-3726C5E9D5D7}"/>
              </a:ext>
            </a:extLst>
          </p:cNvPr>
          <p:cNvSpPr>
            <a:spLocks noGrp="1"/>
          </p:cNvSpPr>
          <p:nvPr>
            <p:ph type="body" idx="1"/>
          </p:nvPr>
        </p:nvSpPr>
        <p:spPr>
          <a:xfrm>
            <a:off x="275304" y="1827259"/>
            <a:ext cx="3753232"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4E050-95A8-4A9C-B63B-1A9AAB9F8F0E}"/>
              </a:ext>
            </a:extLst>
          </p:cNvPr>
          <p:cNvSpPr>
            <a:spLocks noGrp="1"/>
          </p:cNvSpPr>
          <p:nvPr>
            <p:ph sz="half" idx="2"/>
          </p:nvPr>
        </p:nvSpPr>
        <p:spPr>
          <a:xfrm>
            <a:off x="275304" y="2208259"/>
            <a:ext cx="3753232" cy="4060032"/>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A353F7E5-F7C0-4C35-B937-797B52381E92}"/>
              </a:ext>
            </a:extLst>
          </p:cNvPr>
          <p:cNvSpPr>
            <a:spLocks noGrp="1"/>
          </p:cNvSpPr>
          <p:nvPr>
            <p:ph type="body" sz="quarter" idx="3"/>
          </p:nvPr>
        </p:nvSpPr>
        <p:spPr>
          <a:xfrm>
            <a:off x="4181390" y="1825625"/>
            <a:ext cx="3771715"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B2811-8438-476A-A483-0470DFD90B6F}"/>
              </a:ext>
            </a:extLst>
          </p:cNvPr>
          <p:cNvSpPr>
            <a:spLocks noGrp="1"/>
          </p:cNvSpPr>
          <p:nvPr>
            <p:ph sz="quarter" idx="4"/>
          </p:nvPr>
        </p:nvSpPr>
        <p:spPr>
          <a:xfrm>
            <a:off x="4181390" y="2206625"/>
            <a:ext cx="3771715" cy="4060032"/>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35FBEE4E-5EDA-4550-94BD-0F946F3C1D35}"/>
              </a:ext>
            </a:extLst>
          </p:cNvPr>
          <p:cNvSpPr>
            <a:spLocks noGrp="1"/>
          </p:cNvSpPr>
          <p:nvPr>
            <p:ph type="dt" sz="half" idx="10"/>
          </p:nvPr>
        </p:nvSpPr>
        <p:spPr>
          <a:xfrm>
            <a:off x="275304" y="6356349"/>
            <a:ext cx="1220122" cy="365125"/>
          </a:xfrm>
          <a:prstGeom prst="rect">
            <a:avLst/>
          </a:prstGeom>
        </p:spPr>
        <p:txBody>
          <a:bodyPr/>
          <a:lstStyle/>
          <a:p>
            <a:fld id="{594945A5-0AAE-42B1-8321-D32AB5363E90}" type="datetime1">
              <a:rPr lang="en-US" smtClean="0"/>
              <a:t>6/5/2023</a:t>
            </a:fld>
            <a:endParaRPr lang="en-US"/>
          </a:p>
        </p:txBody>
      </p:sp>
      <p:sp>
        <p:nvSpPr>
          <p:cNvPr id="10" name="Text Placeholder 6">
            <a:extLst>
              <a:ext uri="{FF2B5EF4-FFF2-40B4-BE49-F238E27FC236}">
                <a16:creationId xmlns:a16="http://schemas.microsoft.com/office/drawing/2014/main" id="{8CEBD290-60E7-47FF-B8E8-4FA9C429461A}"/>
              </a:ext>
            </a:extLst>
          </p:cNvPr>
          <p:cNvSpPr>
            <a:spLocks noGrp="1"/>
          </p:cNvSpPr>
          <p:nvPr>
            <p:ph type="body" sz="quarter" idx="11" hasCustomPrompt="1"/>
          </p:nvPr>
        </p:nvSpPr>
        <p:spPr>
          <a:xfrm>
            <a:off x="274638" y="1428169"/>
            <a:ext cx="10707022" cy="397456"/>
          </a:xfrm>
        </p:spPr>
        <p:txBody>
          <a:bodyPr anchor="ctr">
            <a:normAutofit/>
          </a:bodyPr>
          <a:lstStyle>
            <a:lvl1pPr marL="233363" indent="0">
              <a:buNone/>
              <a:defRPr sz="1600" i="1">
                <a:latin typeface="High Tower Text" panose="02040502050506030303" pitchFamily="18" charset="0"/>
              </a:defRPr>
            </a:lvl1pPr>
          </a:lstStyle>
          <a:p>
            <a:pPr marL="233363" marR="0" lvl="0" indent="0" algn="l" defTabSz="914400" rtl="0" eaLnBrk="1" fontAlgn="auto" latinLnBrk="0" hangingPunct="1">
              <a:lnSpc>
                <a:spcPct val="90000"/>
              </a:lnSpc>
              <a:spcBef>
                <a:spcPts val="1000"/>
              </a:spcBef>
              <a:spcAft>
                <a:spcPts val="0"/>
              </a:spcAft>
              <a:buClrTx/>
              <a:buSzTx/>
              <a:buFont typeface="Symbol" panose="05050102010706020507" pitchFamily="18" charset="2"/>
              <a:buNone/>
              <a:tabLst/>
              <a:defRPr/>
            </a:pPr>
            <a:r>
              <a:rPr lang="en-US" i="1">
                <a:solidFill>
                  <a:schemeClr val="tx1">
                    <a:lumMod val="65000"/>
                    <a:lumOff val="35000"/>
                  </a:schemeClr>
                </a:solidFill>
                <a:latin typeface="High Tower Text" panose="02040502050506030303" pitchFamily="18" charset="0"/>
              </a:rPr>
              <a:t>Sub-Headline—full sentence with subject, object, and verb</a:t>
            </a:r>
          </a:p>
        </p:txBody>
      </p:sp>
      <p:sp>
        <p:nvSpPr>
          <p:cNvPr id="11" name="Title 1">
            <a:extLst>
              <a:ext uri="{FF2B5EF4-FFF2-40B4-BE49-F238E27FC236}">
                <a16:creationId xmlns:a16="http://schemas.microsoft.com/office/drawing/2014/main" id="{53A27976-FE0E-4BE7-A2EC-A176DBF49408}"/>
              </a:ext>
            </a:extLst>
          </p:cNvPr>
          <p:cNvSpPr>
            <a:spLocks noGrp="1"/>
          </p:cNvSpPr>
          <p:nvPr>
            <p:ph type="title"/>
          </p:nvPr>
        </p:nvSpPr>
        <p:spPr>
          <a:xfrm>
            <a:off x="275303" y="681021"/>
            <a:ext cx="10707022" cy="747148"/>
          </a:xfrm>
        </p:spPr>
        <p:txBody>
          <a:bodyPr>
            <a:normAutofit/>
          </a:bodyPr>
          <a:lstStyle>
            <a:lvl1pPr>
              <a:defRPr sz="2400"/>
            </a:lvl1pPr>
          </a:lstStyle>
          <a:p>
            <a:r>
              <a:rPr lang="en-US"/>
              <a:t>Click to edit Master title style</a:t>
            </a:r>
          </a:p>
        </p:txBody>
      </p:sp>
      <p:sp>
        <p:nvSpPr>
          <p:cNvPr id="9" name="Text Placeholder 4">
            <a:extLst>
              <a:ext uri="{FF2B5EF4-FFF2-40B4-BE49-F238E27FC236}">
                <a16:creationId xmlns:a16="http://schemas.microsoft.com/office/drawing/2014/main" id="{FEC4B957-0C98-4A3D-8EC0-FDA5C4014CD0}"/>
              </a:ext>
            </a:extLst>
          </p:cNvPr>
          <p:cNvSpPr>
            <a:spLocks noGrp="1"/>
          </p:cNvSpPr>
          <p:nvPr>
            <p:ph type="body" sz="quarter" idx="12"/>
          </p:nvPr>
        </p:nvSpPr>
        <p:spPr>
          <a:xfrm>
            <a:off x="8105960" y="1827259"/>
            <a:ext cx="3771715"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F5F891A9-1F74-4A14-A15E-9423691992F4}"/>
              </a:ext>
            </a:extLst>
          </p:cNvPr>
          <p:cNvSpPr>
            <a:spLocks noGrp="1"/>
          </p:cNvSpPr>
          <p:nvPr>
            <p:ph sz="quarter" idx="13"/>
          </p:nvPr>
        </p:nvSpPr>
        <p:spPr>
          <a:xfrm>
            <a:off x="8105960" y="2208259"/>
            <a:ext cx="3771715" cy="406003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1301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8B83E-98DB-4B6E-9015-3726C5E9D5D7}"/>
              </a:ext>
            </a:extLst>
          </p:cNvPr>
          <p:cNvSpPr>
            <a:spLocks noGrp="1"/>
          </p:cNvSpPr>
          <p:nvPr>
            <p:ph type="body" idx="1"/>
          </p:nvPr>
        </p:nvSpPr>
        <p:spPr>
          <a:xfrm>
            <a:off x="275304" y="1827259"/>
            <a:ext cx="4166068"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4E050-95A8-4A9C-B63B-1A9AAB9F8F0E}"/>
              </a:ext>
            </a:extLst>
          </p:cNvPr>
          <p:cNvSpPr>
            <a:spLocks noGrp="1"/>
          </p:cNvSpPr>
          <p:nvPr>
            <p:ph sz="half" idx="2"/>
          </p:nvPr>
        </p:nvSpPr>
        <p:spPr>
          <a:xfrm>
            <a:off x="275304" y="2208259"/>
            <a:ext cx="4166068" cy="1717130"/>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A353F7E5-F7C0-4C35-B937-797B52381E92}"/>
              </a:ext>
            </a:extLst>
          </p:cNvPr>
          <p:cNvSpPr>
            <a:spLocks noGrp="1"/>
          </p:cNvSpPr>
          <p:nvPr>
            <p:ph type="body" sz="quarter" idx="3"/>
          </p:nvPr>
        </p:nvSpPr>
        <p:spPr>
          <a:xfrm>
            <a:off x="274639" y="4021819"/>
            <a:ext cx="4166069" cy="381000"/>
          </a:xfrm>
          <a:solidFill>
            <a:schemeClr val="bg1">
              <a:lumMod val="95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B2811-8438-476A-A483-0470DFD90B6F}"/>
              </a:ext>
            </a:extLst>
          </p:cNvPr>
          <p:cNvSpPr>
            <a:spLocks noGrp="1"/>
          </p:cNvSpPr>
          <p:nvPr>
            <p:ph sz="quarter" idx="4"/>
          </p:nvPr>
        </p:nvSpPr>
        <p:spPr>
          <a:xfrm>
            <a:off x="274639" y="4402819"/>
            <a:ext cx="4166069" cy="1717130"/>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35FBEE4E-5EDA-4550-94BD-0F946F3C1D35}"/>
              </a:ext>
            </a:extLst>
          </p:cNvPr>
          <p:cNvSpPr>
            <a:spLocks noGrp="1"/>
          </p:cNvSpPr>
          <p:nvPr>
            <p:ph type="dt" sz="half" idx="10"/>
          </p:nvPr>
        </p:nvSpPr>
        <p:spPr>
          <a:xfrm>
            <a:off x="275304" y="6356349"/>
            <a:ext cx="1220122" cy="365125"/>
          </a:xfrm>
          <a:prstGeom prst="rect">
            <a:avLst/>
          </a:prstGeom>
        </p:spPr>
        <p:txBody>
          <a:bodyPr/>
          <a:lstStyle/>
          <a:p>
            <a:fld id="{D136E6A9-A2ED-4AD9-B483-866CD1B0A601}" type="datetime1">
              <a:rPr lang="en-US" smtClean="0"/>
              <a:t>6/5/2023</a:t>
            </a:fld>
            <a:endParaRPr lang="en-US"/>
          </a:p>
        </p:txBody>
      </p:sp>
      <p:sp>
        <p:nvSpPr>
          <p:cNvPr id="10" name="Text Placeholder 6">
            <a:extLst>
              <a:ext uri="{FF2B5EF4-FFF2-40B4-BE49-F238E27FC236}">
                <a16:creationId xmlns:a16="http://schemas.microsoft.com/office/drawing/2014/main" id="{8CEBD290-60E7-47FF-B8E8-4FA9C429461A}"/>
              </a:ext>
            </a:extLst>
          </p:cNvPr>
          <p:cNvSpPr>
            <a:spLocks noGrp="1"/>
          </p:cNvSpPr>
          <p:nvPr>
            <p:ph type="body" sz="quarter" idx="11" hasCustomPrompt="1"/>
          </p:nvPr>
        </p:nvSpPr>
        <p:spPr>
          <a:xfrm>
            <a:off x="274638" y="1428169"/>
            <a:ext cx="10707022" cy="397456"/>
          </a:xfrm>
        </p:spPr>
        <p:txBody>
          <a:bodyPr anchor="ctr">
            <a:normAutofit/>
          </a:bodyPr>
          <a:lstStyle>
            <a:lvl1pPr marL="233363" indent="0">
              <a:buNone/>
              <a:defRPr sz="1600" i="1">
                <a:latin typeface="High Tower Text" panose="02040502050506030303" pitchFamily="18" charset="0"/>
              </a:defRPr>
            </a:lvl1pPr>
          </a:lstStyle>
          <a:p>
            <a:pPr marL="233363" marR="0" lvl="0" indent="0" algn="l" defTabSz="914400" rtl="0" eaLnBrk="1" fontAlgn="auto" latinLnBrk="0" hangingPunct="1">
              <a:lnSpc>
                <a:spcPct val="90000"/>
              </a:lnSpc>
              <a:spcBef>
                <a:spcPts val="1000"/>
              </a:spcBef>
              <a:spcAft>
                <a:spcPts val="0"/>
              </a:spcAft>
              <a:buClrTx/>
              <a:buSzTx/>
              <a:buFont typeface="Symbol" panose="05050102010706020507" pitchFamily="18" charset="2"/>
              <a:buNone/>
              <a:tabLst/>
              <a:defRPr/>
            </a:pPr>
            <a:r>
              <a:rPr lang="en-US" i="1">
                <a:solidFill>
                  <a:schemeClr val="tx1">
                    <a:lumMod val="65000"/>
                    <a:lumOff val="35000"/>
                  </a:schemeClr>
                </a:solidFill>
                <a:latin typeface="High Tower Text" panose="02040502050506030303" pitchFamily="18" charset="0"/>
              </a:rPr>
              <a:t>Sub-Headline—full sentence with subject, object, and verb</a:t>
            </a:r>
          </a:p>
        </p:txBody>
      </p:sp>
      <p:sp>
        <p:nvSpPr>
          <p:cNvPr id="11" name="Title 1">
            <a:extLst>
              <a:ext uri="{FF2B5EF4-FFF2-40B4-BE49-F238E27FC236}">
                <a16:creationId xmlns:a16="http://schemas.microsoft.com/office/drawing/2014/main" id="{53A27976-FE0E-4BE7-A2EC-A176DBF49408}"/>
              </a:ext>
            </a:extLst>
          </p:cNvPr>
          <p:cNvSpPr>
            <a:spLocks noGrp="1"/>
          </p:cNvSpPr>
          <p:nvPr>
            <p:ph type="title"/>
          </p:nvPr>
        </p:nvSpPr>
        <p:spPr>
          <a:xfrm>
            <a:off x="275303" y="681021"/>
            <a:ext cx="10707022" cy="747148"/>
          </a:xfrm>
        </p:spPr>
        <p:txBody>
          <a:bodyPr>
            <a:normAutofit/>
          </a:bodyPr>
          <a:lstStyle>
            <a:lvl1pPr>
              <a:defRPr sz="2400"/>
            </a:lvl1pPr>
          </a:lstStyle>
          <a:p>
            <a:r>
              <a:rPr lang="en-US"/>
              <a:t>Click to edit Master title style</a:t>
            </a:r>
          </a:p>
        </p:txBody>
      </p:sp>
      <p:sp>
        <p:nvSpPr>
          <p:cNvPr id="2" name="Text Placeholder 4">
            <a:extLst>
              <a:ext uri="{FF2B5EF4-FFF2-40B4-BE49-F238E27FC236}">
                <a16:creationId xmlns:a16="http://schemas.microsoft.com/office/drawing/2014/main" id="{E50490A4-868D-21DD-5470-9DFEBCCA13AA}"/>
              </a:ext>
            </a:extLst>
          </p:cNvPr>
          <p:cNvSpPr>
            <a:spLocks noGrp="1"/>
          </p:cNvSpPr>
          <p:nvPr>
            <p:ph type="body" sz="quarter" idx="12"/>
          </p:nvPr>
        </p:nvSpPr>
        <p:spPr>
          <a:xfrm>
            <a:off x="6538784" y="1827259"/>
            <a:ext cx="4442876" cy="381000"/>
          </a:xfrm>
          <a:solidFill>
            <a:schemeClr val="tx2">
              <a:lumMod val="40000"/>
              <a:lumOff val="60000"/>
            </a:schemeClr>
          </a:solidFill>
        </p:spPr>
        <p:txBody>
          <a:bodyPr anchor="b">
            <a:normAutofit/>
          </a:bodyPr>
          <a:lstStyle>
            <a:lvl1pPr marL="0" indent="0" algn="ctr">
              <a:buNone/>
              <a:defRPr sz="1600" b="0" u="sng">
                <a:solidFill>
                  <a:schemeClr val="tx1">
                    <a:lumMod val="75000"/>
                    <a:lumOff val="25000"/>
                  </a:schemeClr>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02D7BDC4-3D68-D781-5479-C54AF695BC23}"/>
              </a:ext>
            </a:extLst>
          </p:cNvPr>
          <p:cNvSpPr>
            <a:spLocks noGrp="1"/>
          </p:cNvSpPr>
          <p:nvPr>
            <p:ph sz="quarter" idx="13"/>
          </p:nvPr>
        </p:nvSpPr>
        <p:spPr>
          <a:xfrm>
            <a:off x="6538784" y="2208259"/>
            <a:ext cx="4442876" cy="3911690"/>
          </a:xfrm>
          <a:solidFill>
            <a:srgbClr val="D6DCE5">
              <a:alpha val="74902"/>
            </a:srgbClr>
          </a:solidFill>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1317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9F9F9"/>
        </a:solidFill>
        <a:effectLst/>
      </p:bgPr>
    </p:bg>
    <p:spTree>
      <p:nvGrpSpPr>
        <p:cNvPr id="1" name=""/>
        <p:cNvGrpSpPr/>
        <p:nvPr/>
      </p:nvGrpSpPr>
      <p:grpSpPr>
        <a:xfrm>
          <a:off x="0" y="0"/>
          <a:ext cx="0" cy="0"/>
          <a:chOff x="0" y="0"/>
          <a:chExt cx="0" cy="0"/>
        </a:xfrm>
      </p:grpSpPr>
      <p:pic>
        <p:nvPicPr>
          <p:cNvPr id="21" name="Picture 20" descr="A picture containing clothing, trouser&#10;&#10;Description automatically generated">
            <a:extLst>
              <a:ext uri="{FF2B5EF4-FFF2-40B4-BE49-F238E27FC236}">
                <a16:creationId xmlns:a16="http://schemas.microsoft.com/office/drawing/2014/main" id="{EC2EC340-A8EE-3C14-3A30-534BD4486F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198" r="75947"/>
          <a:stretch/>
        </p:blipFill>
        <p:spPr>
          <a:xfrm>
            <a:off x="3758536" y="0"/>
            <a:ext cx="957724" cy="6859961"/>
          </a:xfrm>
          <a:prstGeom prst="rect">
            <a:avLst/>
          </a:prstGeom>
        </p:spPr>
      </p:pic>
      <p:sp>
        <p:nvSpPr>
          <p:cNvPr id="22" name="TextBox 21">
            <a:extLst>
              <a:ext uri="{FF2B5EF4-FFF2-40B4-BE49-F238E27FC236}">
                <a16:creationId xmlns:a16="http://schemas.microsoft.com/office/drawing/2014/main" id="{A239ED03-F13C-36CD-D781-21124CB54CA8}"/>
              </a:ext>
            </a:extLst>
          </p:cNvPr>
          <p:cNvSpPr txBox="1"/>
          <p:nvPr userDrawn="1"/>
        </p:nvSpPr>
        <p:spPr>
          <a:xfrm>
            <a:off x="275303" y="6462503"/>
            <a:ext cx="3717577" cy="430887"/>
          </a:xfrm>
          <a:prstGeom prst="rect">
            <a:avLst/>
          </a:prstGeom>
          <a:noFill/>
        </p:spPr>
        <p:txBody>
          <a:bodyPr wrap="square" rtlCol="0">
            <a:spAutoFit/>
          </a:bodyPr>
          <a:lstStyle/>
          <a:p>
            <a:pPr algn="ctr"/>
            <a:r>
              <a:rPr lang="en-US" sz="1100" dirty="0">
                <a:solidFill>
                  <a:schemeClr val="tx1">
                    <a:lumMod val="50000"/>
                    <a:lumOff val="50000"/>
                  </a:schemeClr>
                </a:solidFill>
                <a:latin typeface="Agency FB" panose="020B0503020202020204" pitchFamily="34" charset="0"/>
              </a:rPr>
              <a:t>DELIBERATIVE PROCESS PRIVLEDGED</a:t>
            </a:r>
          </a:p>
          <a:p>
            <a:pPr algn="ctr"/>
            <a:r>
              <a:rPr lang="en-US" sz="1100" spc="100" baseline="0" dirty="0">
                <a:solidFill>
                  <a:schemeClr val="tx1">
                    <a:lumMod val="65000"/>
                    <a:lumOff val="35000"/>
                  </a:schemeClr>
                </a:solidFill>
                <a:latin typeface="Agency FB" panose="020B0503020202020204" pitchFamily="34" charset="0"/>
              </a:rPr>
              <a:t>UNCLASSIFIED // FOR OFFICIAL USE ONLY</a:t>
            </a:r>
          </a:p>
        </p:txBody>
      </p:sp>
      <p:sp>
        <p:nvSpPr>
          <p:cNvPr id="23" name="TextBox 22">
            <a:extLst>
              <a:ext uri="{FF2B5EF4-FFF2-40B4-BE49-F238E27FC236}">
                <a16:creationId xmlns:a16="http://schemas.microsoft.com/office/drawing/2014/main" id="{024288C8-DDBB-CD10-5CF4-CA50DDAE3D3B}"/>
              </a:ext>
            </a:extLst>
          </p:cNvPr>
          <p:cNvSpPr txBox="1"/>
          <p:nvPr userDrawn="1"/>
        </p:nvSpPr>
        <p:spPr>
          <a:xfrm>
            <a:off x="275303" y="88897"/>
            <a:ext cx="371757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spc="100" baseline="0">
                <a:solidFill>
                  <a:schemeClr val="tx1">
                    <a:lumMod val="65000"/>
                    <a:lumOff val="35000"/>
                  </a:schemeClr>
                </a:solidFill>
                <a:latin typeface="Agency FB" panose="020B0503020202020204" pitchFamily="34" charset="0"/>
              </a:rPr>
              <a:t>UNCLASSIFIED // FOR OFFICIAL USE ONLY</a:t>
            </a:r>
            <a:br>
              <a:rPr lang="en-US" sz="1100">
                <a:solidFill>
                  <a:schemeClr val="tx1">
                    <a:lumMod val="50000"/>
                    <a:lumOff val="50000"/>
                  </a:schemeClr>
                </a:solidFill>
                <a:latin typeface="Agency FB" panose="020B0503020202020204" pitchFamily="34" charset="0"/>
              </a:rPr>
            </a:br>
            <a:r>
              <a:rPr lang="en-US" sz="1100">
                <a:solidFill>
                  <a:schemeClr val="tx1">
                    <a:lumMod val="50000"/>
                    <a:lumOff val="50000"/>
                  </a:schemeClr>
                </a:solidFill>
                <a:latin typeface="Agency FB" panose="020B0503020202020204" pitchFamily="34" charset="0"/>
              </a:rPr>
              <a:t>DELIBERATIVE PROCESS PRIVLEDGED</a:t>
            </a:r>
          </a:p>
        </p:txBody>
      </p:sp>
      <p:sp>
        <p:nvSpPr>
          <p:cNvPr id="2" name="TextBox 1">
            <a:extLst>
              <a:ext uri="{FF2B5EF4-FFF2-40B4-BE49-F238E27FC236}">
                <a16:creationId xmlns:a16="http://schemas.microsoft.com/office/drawing/2014/main" id="{E23A464D-F52F-4D25-0AD2-CB1DB314BB5C}"/>
              </a:ext>
            </a:extLst>
          </p:cNvPr>
          <p:cNvSpPr txBox="1"/>
          <p:nvPr userDrawn="1"/>
        </p:nvSpPr>
        <p:spPr>
          <a:xfrm>
            <a:off x="255639" y="6396164"/>
            <a:ext cx="460642" cy="307777"/>
          </a:xfrm>
          <a:prstGeom prst="rect">
            <a:avLst/>
          </a:prstGeom>
          <a:noFill/>
        </p:spPr>
        <p:txBody>
          <a:bodyPr wrap="square" rtlCol="0">
            <a:spAutoFit/>
          </a:bodyPr>
          <a:lstStyle/>
          <a:p>
            <a:fld id="{6C1B6317-14DE-4C2D-8BAA-CC578ADFB7D8}" type="slidenum">
              <a:rPr lang="en-US" sz="1400" smtClean="0">
                <a:solidFill>
                  <a:schemeClr val="bg1">
                    <a:lumMod val="65000"/>
                  </a:schemeClr>
                </a:solidFill>
                <a:latin typeface="Agency FB" panose="020B0503020202020204" pitchFamily="34" charset="0"/>
              </a:rPr>
              <a:t>‹#›</a:t>
            </a:fld>
            <a:endParaRPr lang="en-US" sz="1400" dirty="0">
              <a:solidFill>
                <a:schemeClr val="bg1">
                  <a:lumMod val="65000"/>
                </a:schemeClr>
              </a:solidFill>
              <a:latin typeface="Agency FB" panose="020B0503020202020204" pitchFamily="34" charset="0"/>
            </a:endParaRPr>
          </a:p>
        </p:txBody>
      </p:sp>
    </p:spTree>
    <p:extLst>
      <p:ext uri="{BB962C8B-B14F-4D97-AF65-F5344CB8AC3E}">
        <p14:creationId xmlns:p14="http://schemas.microsoft.com/office/powerpoint/2010/main" val="96333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60-9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0681-2059-4F5B-AA03-D68CDA59B136}"/>
              </a:ext>
            </a:extLst>
          </p:cNvPr>
          <p:cNvSpPr>
            <a:spLocks noGrp="1"/>
          </p:cNvSpPr>
          <p:nvPr>
            <p:ph type="title" hasCustomPrompt="1"/>
          </p:nvPr>
        </p:nvSpPr>
        <p:spPr>
          <a:xfrm>
            <a:off x="275303" y="629265"/>
            <a:ext cx="5366328" cy="365125"/>
          </a:xfrm>
        </p:spPr>
        <p:txBody>
          <a:bodyPr/>
          <a:lstStyle>
            <a:lvl1pPr>
              <a:defRPr/>
            </a:lvl1pPr>
          </a:lstStyle>
          <a:p>
            <a:r>
              <a:rPr lang="en-US"/>
              <a:t>Project Name</a:t>
            </a:r>
          </a:p>
        </p:txBody>
      </p:sp>
      <p:sp>
        <p:nvSpPr>
          <p:cNvPr id="6" name="Text Placeholder 5">
            <a:extLst>
              <a:ext uri="{FF2B5EF4-FFF2-40B4-BE49-F238E27FC236}">
                <a16:creationId xmlns:a16="http://schemas.microsoft.com/office/drawing/2014/main" id="{61CED43E-D8ED-415B-914E-50651999C78F}"/>
              </a:ext>
            </a:extLst>
          </p:cNvPr>
          <p:cNvSpPr>
            <a:spLocks noGrp="1"/>
          </p:cNvSpPr>
          <p:nvPr>
            <p:ph type="body" sz="quarter" idx="12"/>
          </p:nvPr>
        </p:nvSpPr>
        <p:spPr>
          <a:xfrm>
            <a:off x="275303" y="3051660"/>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30188" indent="-228600">
              <a:defRPr sz="1050"/>
            </a:lvl2pPr>
          </a:lstStyle>
          <a:p>
            <a:pPr lvl="0"/>
            <a:r>
              <a:rPr lang="en-US"/>
              <a:t>Click to edit Master text styles</a:t>
            </a:r>
          </a:p>
          <a:p>
            <a:pPr lvl="1"/>
            <a:r>
              <a:rPr lang="en-US"/>
              <a:t>Second level</a:t>
            </a:r>
          </a:p>
        </p:txBody>
      </p:sp>
      <p:graphicFrame>
        <p:nvGraphicFramePr>
          <p:cNvPr id="12" name="Table 12">
            <a:extLst>
              <a:ext uri="{FF2B5EF4-FFF2-40B4-BE49-F238E27FC236}">
                <a16:creationId xmlns:a16="http://schemas.microsoft.com/office/drawing/2014/main" id="{AA75D24B-AC53-4665-9867-29659BE993CE}"/>
              </a:ext>
            </a:extLst>
          </p:cNvPr>
          <p:cNvGraphicFramePr>
            <a:graphicFrameLocks noGrp="1"/>
          </p:cNvGraphicFramePr>
          <p:nvPr userDrawn="1">
            <p:extLst>
              <p:ext uri="{D42A27DB-BD31-4B8C-83A1-F6EECF244321}">
                <p14:modId xmlns:p14="http://schemas.microsoft.com/office/powerpoint/2010/main" val="166973141"/>
              </p:ext>
            </p:extLst>
          </p:nvPr>
        </p:nvGraphicFramePr>
        <p:xfrm>
          <a:off x="275303" y="1568432"/>
          <a:ext cx="11741568" cy="11277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489232">
                  <a:extLst>
                    <a:ext uri="{9D8B030D-6E8A-4147-A177-3AD203B41FA5}">
                      <a16:colId xmlns:a16="http://schemas.microsoft.com/office/drawing/2014/main" val="2057556012"/>
                    </a:ext>
                  </a:extLst>
                </a:gridCol>
                <a:gridCol w="489232">
                  <a:extLst>
                    <a:ext uri="{9D8B030D-6E8A-4147-A177-3AD203B41FA5}">
                      <a16:colId xmlns:a16="http://schemas.microsoft.com/office/drawing/2014/main" val="1749893998"/>
                    </a:ext>
                  </a:extLst>
                </a:gridCol>
                <a:gridCol w="489232">
                  <a:extLst>
                    <a:ext uri="{9D8B030D-6E8A-4147-A177-3AD203B41FA5}">
                      <a16:colId xmlns:a16="http://schemas.microsoft.com/office/drawing/2014/main" val="2267583781"/>
                    </a:ext>
                  </a:extLst>
                </a:gridCol>
                <a:gridCol w="489232">
                  <a:extLst>
                    <a:ext uri="{9D8B030D-6E8A-4147-A177-3AD203B41FA5}">
                      <a16:colId xmlns:a16="http://schemas.microsoft.com/office/drawing/2014/main" val="4088945057"/>
                    </a:ext>
                  </a:extLst>
                </a:gridCol>
                <a:gridCol w="489232">
                  <a:extLst>
                    <a:ext uri="{9D8B030D-6E8A-4147-A177-3AD203B41FA5}">
                      <a16:colId xmlns:a16="http://schemas.microsoft.com/office/drawing/2014/main" val="3680953823"/>
                    </a:ext>
                  </a:extLst>
                </a:gridCol>
                <a:gridCol w="489232">
                  <a:extLst>
                    <a:ext uri="{9D8B030D-6E8A-4147-A177-3AD203B41FA5}">
                      <a16:colId xmlns:a16="http://schemas.microsoft.com/office/drawing/2014/main" val="1245738688"/>
                    </a:ext>
                  </a:extLst>
                </a:gridCol>
                <a:gridCol w="489232">
                  <a:extLst>
                    <a:ext uri="{9D8B030D-6E8A-4147-A177-3AD203B41FA5}">
                      <a16:colId xmlns:a16="http://schemas.microsoft.com/office/drawing/2014/main" val="820427868"/>
                    </a:ext>
                  </a:extLst>
                </a:gridCol>
                <a:gridCol w="489232">
                  <a:extLst>
                    <a:ext uri="{9D8B030D-6E8A-4147-A177-3AD203B41FA5}">
                      <a16:colId xmlns:a16="http://schemas.microsoft.com/office/drawing/2014/main" val="1623421987"/>
                    </a:ext>
                  </a:extLst>
                </a:gridCol>
                <a:gridCol w="489232">
                  <a:extLst>
                    <a:ext uri="{9D8B030D-6E8A-4147-A177-3AD203B41FA5}">
                      <a16:colId xmlns:a16="http://schemas.microsoft.com/office/drawing/2014/main" val="2514285249"/>
                    </a:ext>
                  </a:extLst>
                </a:gridCol>
                <a:gridCol w="489232">
                  <a:extLst>
                    <a:ext uri="{9D8B030D-6E8A-4147-A177-3AD203B41FA5}">
                      <a16:colId xmlns:a16="http://schemas.microsoft.com/office/drawing/2014/main" val="3733465131"/>
                    </a:ext>
                  </a:extLst>
                </a:gridCol>
                <a:gridCol w="489232">
                  <a:extLst>
                    <a:ext uri="{9D8B030D-6E8A-4147-A177-3AD203B41FA5}">
                      <a16:colId xmlns:a16="http://schemas.microsoft.com/office/drawing/2014/main" val="1860953671"/>
                    </a:ext>
                  </a:extLst>
                </a:gridCol>
                <a:gridCol w="489232">
                  <a:extLst>
                    <a:ext uri="{9D8B030D-6E8A-4147-A177-3AD203B41FA5}">
                      <a16:colId xmlns:a16="http://schemas.microsoft.com/office/drawing/2014/main" val="2755873756"/>
                    </a:ext>
                  </a:extLst>
                </a:gridCol>
                <a:gridCol w="489232">
                  <a:extLst>
                    <a:ext uri="{9D8B030D-6E8A-4147-A177-3AD203B41FA5}">
                      <a16:colId xmlns:a16="http://schemas.microsoft.com/office/drawing/2014/main" val="3919688191"/>
                    </a:ext>
                  </a:extLst>
                </a:gridCol>
                <a:gridCol w="489232">
                  <a:extLst>
                    <a:ext uri="{9D8B030D-6E8A-4147-A177-3AD203B41FA5}">
                      <a16:colId xmlns:a16="http://schemas.microsoft.com/office/drawing/2014/main" val="92368817"/>
                    </a:ext>
                  </a:extLst>
                </a:gridCol>
                <a:gridCol w="489232">
                  <a:extLst>
                    <a:ext uri="{9D8B030D-6E8A-4147-A177-3AD203B41FA5}">
                      <a16:colId xmlns:a16="http://schemas.microsoft.com/office/drawing/2014/main" val="2985302874"/>
                    </a:ext>
                  </a:extLst>
                </a:gridCol>
                <a:gridCol w="489232">
                  <a:extLst>
                    <a:ext uri="{9D8B030D-6E8A-4147-A177-3AD203B41FA5}">
                      <a16:colId xmlns:a16="http://schemas.microsoft.com/office/drawing/2014/main" val="1850347232"/>
                    </a:ext>
                  </a:extLst>
                </a:gridCol>
                <a:gridCol w="489232">
                  <a:extLst>
                    <a:ext uri="{9D8B030D-6E8A-4147-A177-3AD203B41FA5}">
                      <a16:colId xmlns:a16="http://schemas.microsoft.com/office/drawing/2014/main" val="2067324518"/>
                    </a:ext>
                  </a:extLst>
                </a:gridCol>
                <a:gridCol w="489232">
                  <a:extLst>
                    <a:ext uri="{9D8B030D-6E8A-4147-A177-3AD203B41FA5}">
                      <a16:colId xmlns:a16="http://schemas.microsoft.com/office/drawing/2014/main" val="2726324991"/>
                    </a:ext>
                  </a:extLst>
                </a:gridCol>
                <a:gridCol w="489232">
                  <a:extLst>
                    <a:ext uri="{9D8B030D-6E8A-4147-A177-3AD203B41FA5}">
                      <a16:colId xmlns:a16="http://schemas.microsoft.com/office/drawing/2014/main" val="742505305"/>
                    </a:ext>
                  </a:extLst>
                </a:gridCol>
                <a:gridCol w="489232">
                  <a:extLst>
                    <a:ext uri="{9D8B030D-6E8A-4147-A177-3AD203B41FA5}">
                      <a16:colId xmlns:a16="http://schemas.microsoft.com/office/drawing/2014/main" val="3732528047"/>
                    </a:ext>
                  </a:extLst>
                </a:gridCol>
                <a:gridCol w="489232">
                  <a:extLst>
                    <a:ext uri="{9D8B030D-6E8A-4147-A177-3AD203B41FA5}">
                      <a16:colId xmlns:a16="http://schemas.microsoft.com/office/drawing/2014/main" val="3127196451"/>
                    </a:ext>
                  </a:extLst>
                </a:gridCol>
                <a:gridCol w="489232">
                  <a:extLst>
                    <a:ext uri="{9D8B030D-6E8A-4147-A177-3AD203B41FA5}">
                      <a16:colId xmlns:a16="http://schemas.microsoft.com/office/drawing/2014/main" val="1790790839"/>
                    </a:ext>
                  </a:extLst>
                </a:gridCol>
                <a:gridCol w="489232">
                  <a:extLst>
                    <a:ext uri="{9D8B030D-6E8A-4147-A177-3AD203B41FA5}">
                      <a16:colId xmlns:a16="http://schemas.microsoft.com/office/drawing/2014/main" val="263833152"/>
                    </a:ext>
                  </a:extLst>
                </a:gridCol>
                <a:gridCol w="489232">
                  <a:extLst>
                    <a:ext uri="{9D8B030D-6E8A-4147-A177-3AD203B41FA5}">
                      <a16:colId xmlns:a16="http://schemas.microsoft.com/office/drawing/2014/main" val="2628542678"/>
                    </a:ext>
                  </a:extLst>
                </a:gridCol>
              </a:tblGrid>
              <a:tr h="122359">
                <a:tc gridSpan="12">
                  <a:txBody>
                    <a:bodyPr/>
                    <a:lstStyle/>
                    <a:p>
                      <a:pPr algn="r"/>
                      <a:r>
                        <a:rPr lang="en-US" sz="1600">
                          <a:effectLst>
                            <a:outerShdw blurRad="50800" dist="38100" dir="2700000" algn="tl" rotWithShape="0">
                              <a:prstClr val="black">
                                <a:alpha val="40000"/>
                              </a:prstClr>
                            </a:outerShdw>
                          </a:effectLst>
                          <a:latin typeface="High Tower Text" panose="02040502050506030303" pitchFamily="18" charset="0"/>
                        </a:rPr>
                        <a:t>2023</a:t>
                      </a:r>
                    </a:p>
                  </a:txBody>
                  <a:tcPr>
                    <a:lnR w="12700" cap="flat" cmpd="sng" algn="ctr">
                      <a:solidFill>
                        <a:schemeClr val="tx2">
                          <a:lumMod val="50000"/>
                        </a:schemeClr>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tc gridSpan="12">
                  <a:txBody>
                    <a:bodyPr/>
                    <a:lstStyle/>
                    <a:p>
                      <a:r>
                        <a:rPr lang="en-US" sz="1600">
                          <a:effectLst>
                            <a:outerShdw blurRad="50800" dist="38100" dir="2700000" algn="tl" rotWithShape="0">
                              <a:prstClr val="black">
                                <a:alpha val="40000"/>
                              </a:prstClr>
                            </a:outerShdw>
                          </a:effectLst>
                          <a:latin typeface="High Tower Text" panose="02040502050506030303" pitchFamily="18" charset="0"/>
                        </a:rPr>
                        <a:t>2024</a:t>
                      </a:r>
                    </a:p>
                  </a:txBody>
                  <a:tcPr>
                    <a:lnL w="12700" cap="flat" cmpd="sng" algn="ctr">
                      <a:solidFill>
                        <a:schemeClr val="tx2">
                          <a:lumMod val="50000"/>
                        </a:schemeClr>
                      </a:solidFill>
                      <a:prstDash val="solid"/>
                      <a:round/>
                      <a:headEnd type="none" w="med" len="med"/>
                      <a:tailEnd type="none" w="med" len="med"/>
                    </a:lnL>
                    <a:lnB w="12700" cap="flat" cmpd="sng" algn="ctr">
                      <a:solidFill>
                        <a:schemeClr val="tx2">
                          <a:lumMod val="50000"/>
                        </a:schemeClr>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000">
                        <a:latin typeface="Agency FB" panose="020B0503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33947"/>
                  </a:ext>
                </a:extLst>
              </a:tr>
              <a:tr h="122359">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F</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M</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A</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M</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A</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S</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O</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N</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D</a:t>
                      </a:r>
                    </a:p>
                  </a:txBody>
                  <a:tcPr>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L w="12700" cap="flat" cmpd="sng" algn="ctr">
                      <a:solidFill>
                        <a:schemeClr val="tx2">
                          <a:lumMod val="50000"/>
                        </a:schemeClr>
                      </a:solidFill>
                      <a:prstDash val="solid"/>
                      <a:round/>
                      <a:headEnd type="none" w="med" len="med"/>
                      <a:tailEnd type="none" w="med" len="med"/>
                    </a:lnL>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F</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M</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A</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M</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J</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A</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S</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O</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N</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r>
                        <a:rPr lang="en-US" sz="1000">
                          <a:effectLst>
                            <a:outerShdw blurRad="50800" dist="38100" dir="2700000" algn="tl" rotWithShape="0">
                              <a:prstClr val="black">
                                <a:alpha val="40000"/>
                              </a:prstClr>
                            </a:outerShdw>
                          </a:effectLst>
                          <a:latin typeface="Agency FB" panose="020B0503020202020204" pitchFamily="34" charset="0"/>
                        </a:rPr>
                        <a:t>D</a:t>
                      </a:r>
                    </a:p>
                  </a:txBody>
                  <a:tcP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355393648"/>
                  </a:ext>
                </a:extLst>
              </a:tr>
              <a:tr h="122359">
                <a:tc gridSpan="24">
                  <a:txBody>
                    <a:bodyPr/>
                    <a:lstStyle/>
                    <a:p>
                      <a:pPr algn="ctr"/>
                      <a:br>
                        <a:rPr lang="en-US" sz="1000">
                          <a:latin typeface="Agency FB" panose="020B0503020202020204" pitchFamily="34" charset="0"/>
                        </a:rPr>
                      </a:br>
                      <a:br>
                        <a:rPr lang="en-US" sz="1000">
                          <a:latin typeface="Agency FB" panose="020B0503020202020204" pitchFamily="34" charset="0"/>
                        </a:rPr>
                      </a:b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L w="12700" cap="flat" cmpd="sng" algn="ctr">
                      <a:solidFill>
                        <a:schemeClr val="tx2">
                          <a:lumMod val="50000"/>
                        </a:schemeClr>
                      </a:solidFill>
                      <a:prstDash val="solid"/>
                      <a:round/>
                      <a:headEnd type="none" w="med" len="med"/>
                      <a:tailEnd type="none" w="med" len="med"/>
                    </a:lnL>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solidFill>
                      <a:schemeClr val="tx2">
                        <a:lumMod val="20000"/>
                        <a:lumOff val="80000"/>
                      </a:schemeClr>
                    </a:solidFill>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tc hMerge="1">
                  <a:txBody>
                    <a:bodyPr/>
                    <a:lstStyle/>
                    <a:p>
                      <a:pPr algn="ctr"/>
                      <a:endParaRPr lang="en-US" sz="1000">
                        <a:latin typeface="Agency FB" panose="020B0503020202020204" pitchFamily="34" charset="0"/>
                      </a:endParaRPr>
                    </a:p>
                  </a:txBody>
                  <a:tcPr>
                    <a:lnT w="12700" cap="flat" cmpd="sng" algn="ctr">
                      <a:solidFill>
                        <a:schemeClr val="tx2">
                          <a:lumMod val="50000"/>
                        </a:schemeClr>
                      </a:solidFill>
                      <a:prstDash val="solid"/>
                      <a:round/>
                      <a:headEnd type="none" w="med" len="med"/>
                      <a:tailEnd type="none" w="med" len="med"/>
                    </a:lnT>
                  </a:tcPr>
                </a:tc>
                <a:extLst>
                  <a:ext uri="{0D108BD9-81ED-4DB2-BD59-A6C34878D82A}">
                    <a16:rowId xmlns:a16="http://schemas.microsoft.com/office/drawing/2014/main" val="3867883961"/>
                  </a:ext>
                </a:extLst>
              </a:tr>
            </a:tbl>
          </a:graphicData>
        </a:graphic>
      </p:graphicFrame>
      <p:sp>
        <p:nvSpPr>
          <p:cNvPr id="13" name="TextBox 12">
            <a:extLst>
              <a:ext uri="{FF2B5EF4-FFF2-40B4-BE49-F238E27FC236}">
                <a16:creationId xmlns:a16="http://schemas.microsoft.com/office/drawing/2014/main" id="{4E8DA5D3-3DFE-497D-AD18-13FC6226078F}"/>
              </a:ext>
            </a:extLst>
          </p:cNvPr>
          <p:cNvSpPr txBox="1"/>
          <p:nvPr userDrawn="1"/>
        </p:nvSpPr>
        <p:spPr>
          <a:xfrm>
            <a:off x="580075" y="1564756"/>
            <a:ext cx="982961" cy="307777"/>
          </a:xfrm>
          <a:prstGeom prst="rect">
            <a:avLst/>
          </a:prstGeom>
          <a:noFill/>
        </p:spPr>
        <p:txBody>
          <a:bodyPr wrap="none" rtlCol="0">
            <a:spAutoFit/>
          </a:bodyPr>
          <a:lstStyle/>
          <a:p>
            <a:r>
              <a:rPr lang="en-US" sz="1400" i="1">
                <a:solidFill>
                  <a:schemeClr val="tx2">
                    <a:lumMod val="20000"/>
                    <a:lumOff val="80000"/>
                  </a:schemeClr>
                </a:solidFill>
                <a:latin typeface="High Tower Text" panose="02040502050506030303" pitchFamily="18" charset="0"/>
              </a:rPr>
              <a:t>benchmarks</a:t>
            </a:r>
          </a:p>
        </p:txBody>
      </p:sp>
      <p:sp>
        <p:nvSpPr>
          <p:cNvPr id="14" name="TextBox 13">
            <a:extLst>
              <a:ext uri="{FF2B5EF4-FFF2-40B4-BE49-F238E27FC236}">
                <a16:creationId xmlns:a16="http://schemas.microsoft.com/office/drawing/2014/main" id="{B60021D3-2395-4F3A-AAE6-CA0C843BFE9D}"/>
              </a:ext>
            </a:extLst>
          </p:cNvPr>
          <p:cNvSpPr txBox="1"/>
          <p:nvPr userDrawn="1"/>
        </p:nvSpPr>
        <p:spPr>
          <a:xfrm>
            <a:off x="275303" y="2743883"/>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accomplishments, since last update</a:t>
            </a:r>
          </a:p>
        </p:txBody>
      </p:sp>
      <p:sp>
        <p:nvSpPr>
          <p:cNvPr id="17" name="Text Placeholder 5">
            <a:extLst>
              <a:ext uri="{FF2B5EF4-FFF2-40B4-BE49-F238E27FC236}">
                <a16:creationId xmlns:a16="http://schemas.microsoft.com/office/drawing/2014/main" id="{D96AC05C-F312-4AAB-B0DD-7FF407D9BEA4}"/>
              </a:ext>
            </a:extLst>
          </p:cNvPr>
          <p:cNvSpPr>
            <a:spLocks noGrp="1"/>
          </p:cNvSpPr>
          <p:nvPr>
            <p:ph type="body" sz="quarter" idx="13"/>
          </p:nvPr>
        </p:nvSpPr>
        <p:spPr>
          <a:xfrm>
            <a:off x="2958467" y="3051660"/>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28600" indent="-228600">
              <a:defRPr sz="1050"/>
            </a:lvl2pPr>
          </a:lstStyle>
          <a:p>
            <a:pPr lvl="0"/>
            <a:r>
              <a:rPr lang="en-US"/>
              <a:t>Click to edit Master text styles</a:t>
            </a:r>
          </a:p>
          <a:p>
            <a:pPr lvl="1"/>
            <a:r>
              <a:rPr lang="en-US"/>
              <a:t>Second level</a:t>
            </a:r>
          </a:p>
        </p:txBody>
      </p:sp>
      <p:sp>
        <p:nvSpPr>
          <p:cNvPr id="18" name="TextBox 17">
            <a:extLst>
              <a:ext uri="{FF2B5EF4-FFF2-40B4-BE49-F238E27FC236}">
                <a16:creationId xmlns:a16="http://schemas.microsoft.com/office/drawing/2014/main" id="{54BCD589-D3C0-4B39-B620-91225D6BAE91}"/>
              </a:ext>
            </a:extLst>
          </p:cNvPr>
          <p:cNvSpPr txBox="1"/>
          <p:nvPr userDrawn="1"/>
        </p:nvSpPr>
        <p:spPr>
          <a:xfrm>
            <a:off x="2958467" y="2743883"/>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immediate tasks </a:t>
            </a:r>
            <a:r>
              <a:rPr lang="en-US" sz="1050" i="1">
                <a:solidFill>
                  <a:schemeClr val="tx2">
                    <a:lumMod val="75000"/>
                  </a:schemeClr>
                </a:solidFill>
                <a:latin typeface="High Tower Text" panose="02040502050506030303" pitchFamily="18" charset="0"/>
              </a:rPr>
              <a:t>(over next 14 days)</a:t>
            </a:r>
            <a:endParaRPr lang="en-US" sz="1400" i="1">
              <a:solidFill>
                <a:schemeClr val="tx2">
                  <a:lumMod val="75000"/>
                </a:schemeClr>
              </a:solidFill>
              <a:latin typeface="High Tower Text" panose="02040502050506030303" pitchFamily="18" charset="0"/>
            </a:endParaRPr>
          </a:p>
        </p:txBody>
      </p:sp>
      <p:sp>
        <p:nvSpPr>
          <p:cNvPr id="19" name="Text Placeholder 5">
            <a:extLst>
              <a:ext uri="{FF2B5EF4-FFF2-40B4-BE49-F238E27FC236}">
                <a16:creationId xmlns:a16="http://schemas.microsoft.com/office/drawing/2014/main" id="{67B306FB-8A79-4FE7-9352-FEF7F46CACD7}"/>
              </a:ext>
            </a:extLst>
          </p:cNvPr>
          <p:cNvSpPr>
            <a:spLocks noGrp="1"/>
          </p:cNvSpPr>
          <p:nvPr>
            <p:ph type="body" sz="quarter" idx="14"/>
          </p:nvPr>
        </p:nvSpPr>
        <p:spPr>
          <a:xfrm>
            <a:off x="5641631" y="3051660"/>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30188" indent="-228600">
              <a:defRPr sz="1050"/>
            </a:lvl2pPr>
          </a:lstStyle>
          <a:p>
            <a:pPr lvl="0"/>
            <a:r>
              <a:rPr lang="en-US"/>
              <a:t>Click to edit Master text styles</a:t>
            </a:r>
          </a:p>
          <a:p>
            <a:pPr lvl="1"/>
            <a:r>
              <a:rPr lang="en-US"/>
              <a:t>Second level</a:t>
            </a:r>
          </a:p>
        </p:txBody>
      </p:sp>
      <p:sp>
        <p:nvSpPr>
          <p:cNvPr id="20" name="TextBox 19">
            <a:extLst>
              <a:ext uri="{FF2B5EF4-FFF2-40B4-BE49-F238E27FC236}">
                <a16:creationId xmlns:a16="http://schemas.microsoft.com/office/drawing/2014/main" id="{573AE05E-75A9-4ED1-95BE-A3916700C4D7}"/>
              </a:ext>
            </a:extLst>
          </p:cNvPr>
          <p:cNvSpPr txBox="1"/>
          <p:nvPr userDrawn="1"/>
        </p:nvSpPr>
        <p:spPr>
          <a:xfrm>
            <a:off x="5641631" y="2743883"/>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mission-inhibitors </a:t>
            </a:r>
            <a:r>
              <a:rPr lang="en-US" sz="1050" i="1">
                <a:solidFill>
                  <a:schemeClr val="tx2">
                    <a:lumMod val="75000"/>
                  </a:schemeClr>
                </a:solidFill>
                <a:latin typeface="High Tower Text" panose="02040502050506030303" pitchFamily="18" charset="0"/>
              </a:rPr>
              <a:t>&amp;</a:t>
            </a:r>
            <a:r>
              <a:rPr lang="en-US" sz="1400" i="1">
                <a:solidFill>
                  <a:schemeClr val="tx2">
                    <a:lumMod val="75000"/>
                  </a:schemeClr>
                </a:solidFill>
                <a:latin typeface="High Tower Text" panose="02040502050506030303" pitchFamily="18" charset="0"/>
              </a:rPr>
              <a:t> solutions</a:t>
            </a:r>
          </a:p>
        </p:txBody>
      </p:sp>
      <p:sp>
        <p:nvSpPr>
          <p:cNvPr id="21" name="Text Placeholder 5">
            <a:extLst>
              <a:ext uri="{FF2B5EF4-FFF2-40B4-BE49-F238E27FC236}">
                <a16:creationId xmlns:a16="http://schemas.microsoft.com/office/drawing/2014/main" id="{F6FCF0CE-4128-460E-B59A-BA496D2C2C5A}"/>
              </a:ext>
            </a:extLst>
          </p:cNvPr>
          <p:cNvSpPr>
            <a:spLocks noGrp="1"/>
          </p:cNvSpPr>
          <p:nvPr>
            <p:ph type="body" sz="quarter" idx="15"/>
          </p:nvPr>
        </p:nvSpPr>
        <p:spPr>
          <a:xfrm>
            <a:off x="8388262" y="3051660"/>
            <a:ext cx="3628609" cy="1398632"/>
          </a:xfrm>
          <a:solidFill>
            <a:schemeClr val="tx2">
              <a:lumMod val="20000"/>
              <a:lumOff val="80000"/>
            </a:scheme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28600" indent="-228600">
              <a:defRPr sz="1050"/>
            </a:lvl2pPr>
          </a:lstStyle>
          <a:p>
            <a:pPr lvl="0"/>
            <a:r>
              <a:rPr lang="en-US"/>
              <a:t>Click to edit Master text styles</a:t>
            </a:r>
          </a:p>
          <a:p>
            <a:pPr lvl="1"/>
            <a:r>
              <a:rPr lang="en-US"/>
              <a:t>Second level</a:t>
            </a:r>
          </a:p>
        </p:txBody>
      </p:sp>
      <p:sp>
        <p:nvSpPr>
          <p:cNvPr id="22" name="TextBox 21">
            <a:extLst>
              <a:ext uri="{FF2B5EF4-FFF2-40B4-BE49-F238E27FC236}">
                <a16:creationId xmlns:a16="http://schemas.microsoft.com/office/drawing/2014/main" id="{46ADE062-28EF-4C60-9CC0-C79B7BA64BC1}"/>
              </a:ext>
            </a:extLst>
          </p:cNvPr>
          <p:cNvSpPr txBox="1"/>
          <p:nvPr userDrawn="1"/>
        </p:nvSpPr>
        <p:spPr>
          <a:xfrm>
            <a:off x="8388262" y="2743883"/>
            <a:ext cx="3628609"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fire-support requirements</a:t>
            </a:r>
          </a:p>
        </p:txBody>
      </p:sp>
      <p:sp>
        <p:nvSpPr>
          <p:cNvPr id="23" name="Text Placeholder 5">
            <a:extLst>
              <a:ext uri="{FF2B5EF4-FFF2-40B4-BE49-F238E27FC236}">
                <a16:creationId xmlns:a16="http://schemas.microsoft.com/office/drawing/2014/main" id="{BB9ADBB3-15F7-400B-93AF-5A72E75100B9}"/>
              </a:ext>
            </a:extLst>
          </p:cNvPr>
          <p:cNvSpPr>
            <a:spLocks noGrp="1"/>
          </p:cNvSpPr>
          <p:nvPr>
            <p:ph type="body" sz="quarter" idx="16"/>
          </p:nvPr>
        </p:nvSpPr>
        <p:spPr>
          <a:xfrm>
            <a:off x="275303" y="4917797"/>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30188" indent="-228600">
              <a:defRPr sz="1050"/>
            </a:lvl2pPr>
          </a:lstStyle>
          <a:p>
            <a:pPr lvl="0"/>
            <a:r>
              <a:rPr lang="en-US"/>
              <a:t>Click to edit Master text styles</a:t>
            </a:r>
          </a:p>
          <a:p>
            <a:pPr lvl="1"/>
            <a:r>
              <a:rPr lang="en-US"/>
              <a:t>Second level</a:t>
            </a:r>
          </a:p>
        </p:txBody>
      </p:sp>
      <p:sp>
        <p:nvSpPr>
          <p:cNvPr id="24" name="TextBox 23">
            <a:extLst>
              <a:ext uri="{FF2B5EF4-FFF2-40B4-BE49-F238E27FC236}">
                <a16:creationId xmlns:a16="http://schemas.microsoft.com/office/drawing/2014/main" id="{DF1DD967-C6A5-4062-8109-EB3D2DE61DAF}"/>
              </a:ext>
            </a:extLst>
          </p:cNvPr>
          <p:cNvSpPr txBox="1"/>
          <p:nvPr userDrawn="1"/>
        </p:nvSpPr>
        <p:spPr>
          <a:xfrm>
            <a:off x="275303" y="4610020"/>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30-day objectives</a:t>
            </a:r>
          </a:p>
        </p:txBody>
      </p:sp>
      <p:sp>
        <p:nvSpPr>
          <p:cNvPr id="25" name="Text Placeholder 5">
            <a:extLst>
              <a:ext uri="{FF2B5EF4-FFF2-40B4-BE49-F238E27FC236}">
                <a16:creationId xmlns:a16="http://schemas.microsoft.com/office/drawing/2014/main" id="{D36EC662-A4A6-4D8E-9ABB-D6E54A2DC21D}"/>
              </a:ext>
            </a:extLst>
          </p:cNvPr>
          <p:cNvSpPr>
            <a:spLocks noGrp="1"/>
          </p:cNvSpPr>
          <p:nvPr>
            <p:ph type="body" sz="quarter" idx="17"/>
          </p:nvPr>
        </p:nvSpPr>
        <p:spPr>
          <a:xfrm>
            <a:off x="2958467" y="4917797"/>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28600" indent="-228600">
              <a:defRPr sz="1050"/>
            </a:lvl2pPr>
          </a:lstStyle>
          <a:p>
            <a:pPr lvl="0"/>
            <a:r>
              <a:rPr lang="en-US"/>
              <a:t>Click to edit Master text styles</a:t>
            </a:r>
          </a:p>
          <a:p>
            <a:pPr lvl="1"/>
            <a:r>
              <a:rPr lang="en-US"/>
              <a:t>Second level</a:t>
            </a:r>
          </a:p>
        </p:txBody>
      </p:sp>
      <p:sp>
        <p:nvSpPr>
          <p:cNvPr id="26" name="TextBox 25">
            <a:extLst>
              <a:ext uri="{FF2B5EF4-FFF2-40B4-BE49-F238E27FC236}">
                <a16:creationId xmlns:a16="http://schemas.microsoft.com/office/drawing/2014/main" id="{1BBD74C9-6DF3-4A5E-9351-FB74D45E2627}"/>
              </a:ext>
            </a:extLst>
          </p:cNvPr>
          <p:cNvSpPr txBox="1"/>
          <p:nvPr userDrawn="1"/>
        </p:nvSpPr>
        <p:spPr>
          <a:xfrm>
            <a:off x="2958467" y="4610020"/>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60-day objectives</a:t>
            </a:r>
          </a:p>
        </p:txBody>
      </p:sp>
      <p:sp>
        <p:nvSpPr>
          <p:cNvPr id="27" name="Text Placeholder 5">
            <a:extLst>
              <a:ext uri="{FF2B5EF4-FFF2-40B4-BE49-F238E27FC236}">
                <a16:creationId xmlns:a16="http://schemas.microsoft.com/office/drawing/2014/main" id="{FAF62A86-8DC4-400D-8F8E-03EC1CE16F72}"/>
              </a:ext>
            </a:extLst>
          </p:cNvPr>
          <p:cNvSpPr>
            <a:spLocks noGrp="1"/>
          </p:cNvSpPr>
          <p:nvPr>
            <p:ph type="body" sz="quarter" idx="18"/>
          </p:nvPr>
        </p:nvSpPr>
        <p:spPr>
          <a:xfrm>
            <a:off x="5641631" y="4917797"/>
            <a:ext cx="2530331" cy="1398632"/>
          </a:xfrm>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30188" indent="-228600">
              <a:defRPr sz="1050"/>
            </a:lvl2pPr>
          </a:lstStyle>
          <a:p>
            <a:pPr lvl="0"/>
            <a:r>
              <a:rPr lang="en-US"/>
              <a:t>Click to edit Master text styles</a:t>
            </a:r>
          </a:p>
          <a:p>
            <a:pPr lvl="1"/>
            <a:r>
              <a:rPr lang="en-US"/>
              <a:t>Second level</a:t>
            </a:r>
          </a:p>
        </p:txBody>
      </p:sp>
      <p:sp>
        <p:nvSpPr>
          <p:cNvPr id="28" name="TextBox 27">
            <a:extLst>
              <a:ext uri="{FF2B5EF4-FFF2-40B4-BE49-F238E27FC236}">
                <a16:creationId xmlns:a16="http://schemas.microsoft.com/office/drawing/2014/main" id="{44FB65EC-E00C-46BF-A076-0076383D364D}"/>
              </a:ext>
            </a:extLst>
          </p:cNvPr>
          <p:cNvSpPr txBox="1"/>
          <p:nvPr userDrawn="1"/>
        </p:nvSpPr>
        <p:spPr>
          <a:xfrm>
            <a:off x="5641631" y="4610020"/>
            <a:ext cx="2530331"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90-day objectives</a:t>
            </a:r>
          </a:p>
        </p:txBody>
      </p:sp>
      <p:sp>
        <p:nvSpPr>
          <p:cNvPr id="29" name="Text Placeholder 5">
            <a:extLst>
              <a:ext uri="{FF2B5EF4-FFF2-40B4-BE49-F238E27FC236}">
                <a16:creationId xmlns:a16="http://schemas.microsoft.com/office/drawing/2014/main" id="{411BDAA7-C6D8-4A2A-BEFC-6A5D3BF9AD0D}"/>
              </a:ext>
            </a:extLst>
          </p:cNvPr>
          <p:cNvSpPr>
            <a:spLocks noGrp="1"/>
          </p:cNvSpPr>
          <p:nvPr>
            <p:ph type="body" sz="quarter" idx="19"/>
          </p:nvPr>
        </p:nvSpPr>
        <p:spPr>
          <a:xfrm>
            <a:off x="8388262" y="4917797"/>
            <a:ext cx="3628609" cy="1398632"/>
          </a:xfrm>
          <a:solidFill>
            <a:schemeClr val="tx2">
              <a:lumMod val="20000"/>
              <a:lumOff val="80000"/>
            </a:scheme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100"/>
            </a:lvl1pPr>
            <a:lvl2pPr marL="228600" indent="-228600">
              <a:defRPr sz="1050"/>
            </a:lvl2pPr>
          </a:lstStyle>
          <a:p>
            <a:pPr lvl="0"/>
            <a:r>
              <a:rPr lang="en-US"/>
              <a:t>Click to edit Master text styles</a:t>
            </a:r>
          </a:p>
          <a:p>
            <a:pPr lvl="1"/>
            <a:r>
              <a:rPr lang="en-US"/>
              <a:t>Second level</a:t>
            </a:r>
          </a:p>
        </p:txBody>
      </p:sp>
      <p:sp>
        <p:nvSpPr>
          <p:cNvPr id="30" name="TextBox 29">
            <a:extLst>
              <a:ext uri="{FF2B5EF4-FFF2-40B4-BE49-F238E27FC236}">
                <a16:creationId xmlns:a16="http://schemas.microsoft.com/office/drawing/2014/main" id="{8D4A307F-7F67-47C6-9550-149D865DAC23}"/>
              </a:ext>
            </a:extLst>
          </p:cNvPr>
          <p:cNvSpPr txBox="1"/>
          <p:nvPr userDrawn="1"/>
        </p:nvSpPr>
        <p:spPr>
          <a:xfrm>
            <a:off x="8388262" y="4610020"/>
            <a:ext cx="3628609" cy="307777"/>
          </a:xfrm>
          <a:prstGeom prst="rect">
            <a:avLst/>
          </a:prstGeom>
          <a:noFill/>
        </p:spPr>
        <p:txBody>
          <a:bodyPr wrap="square" rtlCol="0">
            <a:spAutoFit/>
          </a:bodyPr>
          <a:lstStyle/>
          <a:p>
            <a:r>
              <a:rPr lang="en-US" sz="1400" i="1">
                <a:solidFill>
                  <a:schemeClr val="tx2">
                    <a:lumMod val="75000"/>
                  </a:schemeClr>
                </a:solidFill>
                <a:latin typeface="High Tower Text" panose="02040502050506030303" pitchFamily="18" charset="0"/>
              </a:rPr>
              <a:t>key partners </a:t>
            </a:r>
            <a:r>
              <a:rPr lang="en-US" sz="1050" i="1">
                <a:solidFill>
                  <a:schemeClr val="tx2">
                    <a:lumMod val="75000"/>
                  </a:schemeClr>
                </a:solidFill>
                <a:latin typeface="High Tower Text" panose="02040502050506030303" pitchFamily="18" charset="0"/>
              </a:rPr>
              <a:t>f/</a:t>
            </a:r>
            <a:r>
              <a:rPr lang="en-US" sz="1100" i="1">
                <a:solidFill>
                  <a:schemeClr val="tx2">
                    <a:lumMod val="75000"/>
                  </a:schemeClr>
                </a:solidFill>
                <a:latin typeface="High Tower Text" panose="02040502050506030303" pitchFamily="18" charset="0"/>
              </a:rPr>
              <a:t> </a:t>
            </a:r>
            <a:r>
              <a:rPr lang="en-US" sz="1400" i="1">
                <a:solidFill>
                  <a:schemeClr val="tx2">
                    <a:lumMod val="75000"/>
                  </a:schemeClr>
                </a:solidFill>
                <a:latin typeface="High Tower Text" panose="02040502050506030303" pitchFamily="18" charset="0"/>
              </a:rPr>
              <a:t>project</a:t>
            </a:r>
          </a:p>
        </p:txBody>
      </p:sp>
      <p:sp>
        <p:nvSpPr>
          <p:cNvPr id="31" name="TextBox 30">
            <a:extLst>
              <a:ext uri="{FF2B5EF4-FFF2-40B4-BE49-F238E27FC236}">
                <a16:creationId xmlns:a16="http://schemas.microsoft.com/office/drawing/2014/main" id="{51261B51-A794-44F0-9861-CCC105334E44}"/>
              </a:ext>
            </a:extLst>
          </p:cNvPr>
          <p:cNvSpPr txBox="1"/>
          <p:nvPr userDrawn="1"/>
        </p:nvSpPr>
        <p:spPr>
          <a:xfrm>
            <a:off x="1273407" y="5966995"/>
            <a:ext cx="534121" cy="584775"/>
          </a:xfrm>
          <a:prstGeom prst="rect">
            <a:avLst/>
          </a:prstGeom>
          <a:noFill/>
        </p:spPr>
        <p:txBody>
          <a:bodyPr wrap="none" rtlCol="0">
            <a:spAutoFit/>
          </a:bodyPr>
          <a:lstStyle/>
          <a:p>
            <a:pPr algn="ctr"/>
            <a:r>
              <a:rPr lang="en-US" sz="3200">
                <a:solidFill>
                  <a:schemeClr val="bg1">
                    <a:lumMod val="75000"/>
                  </a:schemeClr>
                </a:solidFill>
                <a:latin typeface="High Tower Text" panose="02040502050506030303" pitchFamily="18" charset="0"/>
              </a:rPr>
              <a:t>30</a:t>
            </a:r>
          </a:p>
        </p:txBody>
      </p:sp>
      <p:sp>
        <p:nvSpPr>
          <p:cNvPr id="32" name="TextBox 31">
            <a:extLst>
              <a:ext uri="{FF2B5EF4-FFF2-40B4-BE49-F238E27FC236}">
                <a16:creationId xmlns:a16="http://schemas.microsoft.com/office/drawing/2014/main" id="{75F53785-B6D8-47C8-8A03-024D14F040A6}"/>
              </a:ext>
            </a:extLst>
          </p:cNvPr>
          <p:cNvSpPr txBox="1"/>
          <p:nvPr userDrawn="1"/>
        </p:nvSpPr>
        <p:spPr>
          <a:xfrm>
            <a:off x="3934931" y="5966994"/>
            <a:ext cx="577402" cy="584775"/>
          </a:xfrm>
          <a:prstGeom prst="rect">
            <a:avLst/>
          </a:prstGeom>
          <a:noFill/>
        </p:spPr>
        <p:txBody>
          <a:bodyPr wrap="none" rtlCol="0">
            <a:spAutoFit/>
          </a:bodyPr>
          <a:lstStyle/>
          <a:p>
            <a:pPr algn="ctr"/>
            <a:r>
              <a:rPr lang="en-US" sz="3200">
                <a:solidFill>
                  <a:schemeClr val="bg1">
                    <a:lumMod val="75000"/>
                  </a:schemeClr>
                </a:solidFill>
                <a:latin typeface="High Tower Text" panose="02040502050506030303" pitchFamily="18" charset="0"/>
              </a:rPr>
              <a:t>60</a:t>
            </a:r>
          </a:p>
        </p:txBody>
      </p:sp>
      <p:sp>
        <p:nvSpPr>
          <p:cNvPr id="33" name="TextBox 32">
            <a:extLst>
              <a:ext uri="{FF2B5EF4-FFF2-40B4-BE49-F238E27FC236}">
                <a16:creationId xmlns:a16="http://schemas.microsoft.com/office/drawing/2014/main" id="{F51A5C06-4A57-4DEF-8459-69B5B557C82B}"/>
              </a:ext>
            </a:extLst>
          </p:cNvPr>
          <p:cNvSpPr txBox="1"/>
          <p:nvPr userDrawn="1"/>
        </p:nvSpPr>
        <p:spPr>
          <a:xfrm>
            <a:off x="6618095" y="5987097"/>
            <a:ext cx="577402" cy="584775"/>
          </a:xfrm>
          <a:prstGeom prst="rect">
            <a:avLst/>
          </a:prstGeom>
          <a:noFill/>
        </p:spPr>
        <p:txBody>
          <a:bodyPr wrap="none" rtlCol="0">
            <a:spAutoFit/>
          </a:bodyPr>
          <a:lstStyle/>
          <a:p>
            <a:pPr algn="ctr"/>
            <a:r>
              <a:rPr lang="en-US" sz="3200">
                <a:solidFill>
                  <a:schemeClr val="bg1">
                    <a:lumMod val="75000"/>
                  </a:schemeClr>
                </a:solidFill>
                <a:latin typeface="High Tower Text" panose="02040502050506030303" pitchFamily="18" charset="0"/>
              </a:rPr>
              <a:t>90</a:t>
            </a:r>
          </a:p>
        </p:txBody>
      </p:sp>
      <p:cxnSp>
        <p:nvCxnSpPr>
          <p:cNvPr id="35" name="Straight Connector 34">
            <a:extLst>
              <a:ext uri="{FF2B5EF4-FFF2-40B4-BE49-F238E27FC236}">
                <a16:creationId xmlns:a16="http://schemas.microsoft.com/office/drawing/2014/main" id="{19403F9C-57A9-4182-BDAA-8CC0D70443CE}"/>
              </a:ext>
            </a:extLst>
          </p:cNvPr>
          <p:cNvCxnSpPr>
            <a:endCxn id="22" idx="3"/>
          </p:cNvCxnSpPr>
          <p:nvPr userDrawn="1"/>
        </p:nvCxnSpPr>
        <p:spPr>
          <a:xfrm flipV="1">
            <a:off x="10335491" y="2897772"/>
            <a:ext cx="1681380" cy="244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9413FD1-7C7F-4BA5-93D1-477E78AC271E}"/>
              </a:ext>
            </a:extLst>
          </p:cNvPr>
          <p:cNvCxnSpPr/>
          <p:nvPr userDrawn="1"/>
        </p:nvCxnSpPr>
        <p:spPr>
          <a:xfrm flipV="1">
            <a:off x="10335491" y="4758069"/>
            <a:ext cx="1681380" cy="244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40">
            <a:extLst>
              <a:ext uri="{FF2B5EF4-FFF2-40B4-BE49-F238E27FC236}">
                <a16:creationId xmlns:a16="http://schemas.microsoft.com/office/drawing/2014/main" id="{1EB0920A-8E4E-45FC-8664-F30C5518F11E}"/>
              </a:ext>
            </a:extLst>
          </p:cNvPr>
          <p:cNvSpPr>
            <a:spLocks noGrp="1"/>
          </p:cNvSpPr>
          <p:nvPr>
            <p:ph type="body" sz="quarter" idx="21" hasCustomPrompt="1"/>
          </p:nvPr>
        </p:nvSpPr>
        <p:spPr>
          <a:xfrm>
            <a:off x="9078911" y="629265"/>
            <a:ext cx="1903413" cy="336477"/>
          </a:xfrm>
        </p:spPr>
        <p:txBody>
          <a:bodyPr>
            <a:normAutofit/>
          </a:bodyPr>
          <a:lstStyle>
            <a:lvl1pPr marL="0" indent="0" algn="r">
              <a:buNone/>
              <a:defRPr sz="1400"/>
            </a:lvl1pPr>
          </a:lstStyle>
          <a:p>
            <a:pPr lvl="0"/>
            <a:r>
              <a:rPr lang="en-US"/>
              <a:t>Project Lead</a:t>
            </a:r>
          </a:p>
        </p:txBody>
      </p:sp>
      <p:sp>
        <p:nvSpPr>
          <p:cNvPr id="43" name="Text Placeholder 42">
            <a:extLst>
              <a:ext uri="{FF2B5EF4-FFF2-40B4-BE49-F238E27FC236}">
                <a16:creationId xmlns:a16="http://schemas.microsoft.com/office/drawing/2014/main" id="{A5E99A77-08E7-4A24-A898-709C5CAEFF71}"/>
              </a:ext>
            </a:extLst>
          </p:cNvPr>
          <p:cNvSpPr>
            <a:spLocks noGrp="1"/>
          </p:cNvSpPr>
          <p:nvPr>
            <p:ph type="body" sz="quarter" idx="22" hasCustomPrompt="1"/>
          </p:nvPr>
        </p:nvSpPr>
        <p:spPr>
          <a:xfrm>
            <a:off x="275303" y="1041049"/>
            <a:ext cx="10707021" cy="476015"/>
          </a:xfrm>
        </p:spPr>
        <p:txBody>
          <a:bodyPr>
            <a:normAutofit/>
          </a:bodyPr>
          <a:lstStyle>
            <a:lvl1pPr marL="60325" indent="0">
              <a:buNone/>
              <a:defRPr sz="1400"/>
            </a:lvl1pPr>
          </a:lstStyle>
          <a:p>
            <a:pPr marL="288925"/>
            <a:r>
              <a:rPr lang="en-US" i="1">
                <a:solidFill>
                  <a:schemeClr val="tx1">
                    <a:lumMod val="65000"/>
                    <a:lumOff val="35000"/>
                  </a:schemeClr>
                </a:solidFill>
                <a:latin typeface="High Tower Text" panose="02040502050506030303" pitchFamily="18" charset="0"/>
              </a:rPr>
              <a:t>Project objective—full sentence with subject, object, and verb</a:t>
            </a:r>
          </a:p>
        </p:txBody>
      </p:sp>
    </p:spTree>
    <p:extLst>
      <p:ext uri="{BB962C8B-B14F-4D97-AF65-F5344CB8AC3E}">
        <p14:creationId xmlns:p14="http://schemas.microsoft.com/office/powerpoint/2010/main" val="422061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0-60-90">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F7F0E8A7-3310-4FF3-988B-087F201DC858}"/>
              </a:ext>
            </a:extLst>
          </p:cNvPr>
          <p:cNvSpPr txBox="1"/>
          <p:nvPr userDrawn="1"/>
        </p:nvSpPr>
        <p:spPr>
          <a:xfrm>
            <a:off x="4445232" y="5747366"/>
            <a:ext cx="909223" cy="584775"/>
          </a:xfrm>
          <a:prstGeom prst="rect">
            <a:avLst/>
          </a:prstGeom>
          <a:noFill/>
        </p:spPr>
        <p:txBody>
          <a:bodyPr wrap="none" rtlCol="0">
            <a:spAutoFit/>
          </a:bodyPr>
          <a:lstStyle/>
          <a:p>
            <a:pPr algn="ctr"/>
            <a:r>
              <a:rPr lang="en-US" sz="3200" i="1">
                <a:solidFill>
                  <a:schemeClr val="bg1">
                    <a:lumMod val="85000"/>
                  </a:schemeClr>
                </a:solidFill>
                <a:latin typeface="High Tower Text" panose="02040502050506030303" pitchFamily="18" charset="0"/>
              </a:rPr>
              <a:t>staff</a:t>
            </a:r>
          </a:p>
        </p:txBody>
      </p:sp>
      <p:sp>
        <p:nvSpPr>
          <p:cNvPr id="31" name="TextBox 30">
            <a:extLst>
              <a:ext uri="{FF2B5EF4-FFF2-40B4-BE49-F238E27FC236}">
                <a16:creationId xmlns:a16="http://schemas.microsoft.com/office/drawing/2014/main" id="{51261B51-A794-44F0-9861-CCC105334E44}"/>
              </a:ext>
            </a:extLst>
          </p:cNvPr>
          <p:cNvSpPr txBox="1"/>
          <p:nvPr userDrawn="1"/>
        </p:nvSpPr>
        <p:spPr>
          <a:xfrm>
            <a:off x="8544541" y="3180920"/>
            <a:ext cx="683200" cy="584775"/>
          </a:xfrm>
          <a:prstGeom prst="rect">
            <a:avLst/>
          </a:prstGeom>
          <a:noFill/>
        </p:spPr>
        <p:txBody>
          <a:bodyPr wrap="none" rtlCol="0">
            <a:spAutoFit/>
          </a:bodyPr>
          <a:lstStyle/>
          <a:p>
            <a:pPr algn="ctr"/>
            <a:r>
              <a:rPr lang="en-US" sz="3200" i="1">
                <a:solidFill>
                  <a:schemeClr val="bg1">
                    <a:lumMod val="85000"/>
                  </a:schemeClr>
                </a:solidFill>
                <a:latin typeface="High Tower Text" panose="02040502050506030303" pitchFamily="18" charset="0"/>
              </a:rPr>
              <a:t>ops</a:t>
            </a:r>
          </a:p>
        </p:txBody>
      </p:sp>
      <p:sp>
        <p:nvSpPr>
          <p:cNvPr id="54" name="TextBox 53">
            <a:extLst>
              <a:ext uri="{FF2B5EF4-FFF2-40B4-BE49-F238E27FC236}">
                <a16:creationId xmlns:a16="http://schemas.microsoft.com/office/drawing/2014/main" id="{C5243675-8ED1-4C97-842F-13F6C3838377}"/>
              </a:ext>
            </a:extLst>
          </p:cNvPr>
          <p:cNvSpPr txBox="1"/>
          <p:nvPr userDrawn="1"/>
        </p:nvSpPr>
        <p:spPr>
          <a:xfrm>
            <a:off x="8536515" y="5743140"/>
            <a:ext cx="683200" cy="584775"/>
          </a:xfrm>
          <a:prstGeom prst="rect">
            <a:avLst/>
          </a:prstGeom>
          <a:noFill/>
        </p:spPr>
        <p:txBody>
          <a:bodyPr wrap="none" rtlCol="0">
            <a:spAutoFit/>
          </a:bodyPr>
          <a:lstStyle/>
          <a:p>
            <a:pPr algn="ctr"/>
            <a:r>
              <a:rPr lang="en-US" sz="3200" i="1" err="1">
                <a:solidFill>
                  <a:schemeClr val="bg1">
                    <a:lumMod val="85000"/>
                  </a:schemeClr>
                </a:solidFill>
                <a:latin typeface="High Tower Text" panose="02040502050506030303" pitchFamily="18" charset="0"/>
              </a:rPr>
              <a:t>s</a:t>
            </a:r>
            <a:r>
              <a:rPr lang="en-US" sz="2400" i="1" err="1">
                <a:solidFill>
                  <a:schemeClr val="bg1">
                    <a:lumMod val="85000"/>
                  </a:schemeClr>
                </a:solidFill>
                <a:latin typeface="High Tower Text" panose="02040502050506030303" pitchFamily="18" charset="0"/>
              </a:rPr>
              <a:t>&amp;</a:t>
            </a:r>
            <a:r>
              <a:rPr lang="en-US" sz="3200" i="1" err="1">
                <a:solidFill>
                  <a:schemeClr val="bg1">
                    <a:lumMod val="85000"/>
                  </a:schemeClr>
                </a:solidFill>
                <a:latin typeface="High Tower Text" panose="02040502050506030303" pitchFamily="18" charset="0"/>
              </a:rPr>
              <a:t>t</a:t>
            </a:r>
            <a:endParaRPr lang="en-US" sz="3200" i="1">
              <a:solidFill>
                <a:schemeClr val="bg1">
                  <a:lumMod val="85000"/>
                </a:schemeClr>
              </a:solidFill>
              <a:latin typeface="High Tower Text" panose="02040502050506030303" pitchFamily="18" charset="0"/>
            </a:endParaRPr>
          </a:p>
        </p:txBody>
      </p:sp>
      <p:sp>
        <p:nvSpPr>
          <p:cNvPr id="55" name="TextBox 54">
            <a:extLst>
              <a:ext uri="{FF2B5EF4-FFF2-40B4-BE49-F238E27FC236}">
                <a16:creationId xmlns:a16="http://schemas.microsoft.com/office/drawing/2014/main" id="{AB50D205-0096-423E-8B95-8B0AE9434E7F}"/>
              </a:ext>
            </a:extLst>
          </p:cNvPr>
          <p:cNvSpPr txBox="1"/>
          <p:nvPr userDrawn="1"/>
        </p:nvSpPr>
        <p:spPr>
          <a:xfrm>
            <a:off x="10314147" y="3168532"/>
            <a:ext cx="1487908" cy="584775"/>
          </a:xfrm>
          <a:prstGeom prst="rect">
            <a:avLst/>
          </a:prstGeom>
          <a:noFill/>
        </p:spPr>
        <p:txBody>
          <a:bodyPr wrap="none" rtlCol="0">
            <a:spAutoFit/>
          </a:bodyPr>
          <a:lstStyle/>
          <a:p>
            <a:pPr algn="ctr"/>
            <a:r>
              <a:rPr lang="en-US" sz="3200" i="1">
                <a:solidFill>
                  <a:schemeClr val="bg1">
                    <a:lumMod val="85000"/>
                  </a:schemeClr>
                </a:solidFill>
                <a:latin typeface="High Tower Text" panose="02040502050506030303" pitchFamily="18" charset="0"/>
              </a:rPr>
              <a:t>analyses</a:t>
            </a:r>
          </a:p>
        </p:txBody>
      </p:sp>
      <p:sp>
        <p:nvSpPr>
          <p:cNvPr id="56" name="TextBox 55">
            <a:extLst>
              <a:ext uri="{FF2B5EF4-FFF2-40B4-BE49-F238E27FC236}">
                <a16:creationId xmlns:a16="http://schemas.microsoft.com/office/drawing/2014/main" id="{8201FF00-8904-4EC4-8A80-E1B6E114B878}"/>
              </a:ext>
            </a:extLst>
          </p:cNvPr>
          <p:cNvSpPr txBox="1"/>
          <p:nvPr userDrawn="1"/>
        </p:nvSpPr>
        <p:spPr>
          <a:xfrm>
            <a:off x="10006736" y="5740001"/>
            <a:ext cx="1951175" cy="584775"/>
          </a:xfrm>
          <a:prstGeom prst="rect">
            <a:avLst/>
          </a:prstGeom>
          <a:noFill/>
        </p:spPr>
        <p:txBody>
          <a:bodyPr wrap="none" rtlCol="0">
            <a:spAutoFit/>
          </a:bodyPr>
          <a:lstStyle/>
          <a:p>
            <a:pPr algn="ctr"/>
            <a:r>
              <a:rPr lang="en-US" sz="3200" i="1" err="1">
                <a:solidFill>
                  <a:schemeClr val="bg1">
                    <a:lumMod val="85000"/>
                  </a:schemeClr>
                </a:solidFill>
                <a:latin typeface="High Tower Text" panose="02040502050506030303" pitchFamily="18" charset="0"/>
              </a:rPr>
              <a:t>stratcomms</a:t>
            </a:r>
            <a:endParaRPr lang="en-US" sz="3200" i="1">
              <a:solidFill>
                <a:schemeClr val="bg1">
                  <a:lumMod val="85000"/>
                </a:schemeClr>
              </a:solidFill>
              <a:latin typeface="High Tower Text" panose="02040502050506030303" pitchFamily="18" charset="0"/>
            </a:endParaRPr>
          </a:p>
        </p:txBody>
      </p:sp>
      <p:sp>
        <p:nvSpPr>
          <p:cNvPr id="57" name="TextBox 56">
            <a:extLst>
              <a:ext uri="{FF2B5EF4-FFF2-40B4-BE49-F238E27FC236}">
                <a16:creationId xmlns:a16="http://schemas.microsoft.com/office/drawing/2014/main" id="{CF3B0C30-7048-498C-996F-7BEED5732FE9}"/>
              </a:ext>
            </a:extLst>
          </p:cNvPr>
          <p:cNvSpPr txBox="1"/>
          <p:nvPr userDrawn="1"/>
        </p:nvSpPr>
        <p:spPr>
          <a:xfrm>
            <a:off x="2682422" y="5757254"/>
            <a:ext cx="1213794" cy="584775"/>
          </a:xfrm>
          <a:prstGeom prst="rect">
            <a:avLst/>
          </a:prstGeom>
          <a:noFill/>
        </p:spPr>
        <p:txBody>
          <a:bodyPr wrap="none" rtlCol="0">
            <a:spAutoFit/>
          </a:bodyPr>
          <a:lstStyle/>
          <a:p>
            <a:pPr algn="ctr"/>
            <a:r>
              <a:rPr lang="en-US" sz="3200" i="1">
                <a:solidFill>
                  <a:schemeClr val="bg1">
                    <a:lumMod val="85000"/>
                  </a:schemeClr>
                </a:solidFill>
                <a:latin typeface="High Tower Text" panose="02040502050506030303" pitchFamily="18" charset="0"/>
              </a:rPr>
              <a:t>budget</a:t>
            </a:r>
          </a:p>
        </p:txBody>
      </p:sp>
      <p:sp>
        <p:nvSpPr>
          <p:cNvPr id="58" name="TextBox 57">
            <a:extLst>
              <a:ext uri="{FF2B5EF4-FFF2-40B4-BE49-F238E27FC236}">
                <a16:creationId xmlns:a16="http://schemas.microsoft.com/office/drawing/2014/main" id="{B60CCC2F-7096-40F3-9665-7654A294C853}"/>
              </a:ext>
            </a:extLst>
          </p:cNvPr>
          <p:cNvSpPr txBox="1"/>
          <p:nvPr userDrawn="1"/>
        </p:nvSpPr>
        <p:spPr>
          <a:xfrm>
            <a:off x="722543" y="5767871"/>
            <a:ext cx="1104791" cy="584775"/>
          </a:xfrm>
          <a:prstGeom prst="rect">
            <a:avLst/>
          </a:prstGeom>
          <a:noFill/>
        </p:spPr>
        <p:txBody>
          <a:bodyPr wrap="none" rtlCol="0">
            <a:spAutoFit/>
          </a:bodyPr>
          <a:lstStyle/>
          <a:p>
            <a:pPr algn="ctr"/>
            <a:r>
              <a:rPr lang="en-US" sz="3200" i="1">
                <a:solidFill>
                  <a:schemeClr val="bg1">
                    <a:lumMod val="85000"/>
                  </a:schemeClr>
                </a:solidFill>
                <a:latin typeface="High Tower Text" panose="02040502050506030303" pitchFamily="18" charset="0"/>
              </a:rPr>
              <a:t>travel</a:t>
            </a:r>
          </a:p>
        </p:txBody>
      </p:sp>
      <p:sp>
        <p:nvSpPr>
          <p:cNvPr id="2" name="Title 1">
            <a:extLst>
              <a:ext uri="{FF2B5EF4-FFF2-40B4-BE49-F238E27FC236}">
                <a16:creationId xmlns:a16="http://schemas.microsoft.com/office/drawing/2014/main" id="{244D0681-2059-4F5B-AA03-D68CDA59B136}"/>
              </a:ext>
            </a:extLst>
          </p:cNvPr>
          <p:cNvSpPr>
            <a:spLocks noGrp="1"/>
          </p:cNvSpPr>
          <p:nvPr>
            <p:ph type="title" hasCustomPrompt="1"/>
          </p:nvPr>
        </p:nvSpPr>
        <p:spPr>
          <a:xfrm>
            <a:off x="275303" y="189321"/>
            <a:ext cx="3576261" cy="365125"/>
          </a:xfrm>
        </p:spPr>
        <p:txBody>
          <a:bodyPr/>
          <a:lstStyle>
            <a:lvl1pPr>
              <a:defRPr/>
            </a:lvl1pPr>
          </a:lstStyle>
          <a:p>
            <a:r>
              <a:rPr lang="en-US"/>
              <a:t>Week Dates</a:t>
            </a:r>
          </a:p>
        </p:txBody>
      </p:sp>
      <p:sp>
        <p:nvSpPr>
          <p:cNvPr id="6" name="Text Placeholder 5">
            <a:extLst>
              <a:ext uri="{FF2B5EF4-FFF2-40B4-BE49-F238E27FC236}">
                <a16:creationId xmlns:a16="http://schemas.microsoft.com/office/drawing/2014/main" id="{61CED43E-D8ED-415B-914E-50651999C78F}"/>
              </a:ext>
            </a:extLst>
          </p:cNvPr>
          <p:cNvSpPr>
            <a:spLocks noGrp="1"/>
          </p:cNvSpPr>
          <p:nvPr>
            <p:ph type="body" sz="quarter" idx="12"/>
          </p:nvPr>
        </p:nvSpPr>
        <p:spPr>
          <a:xfrm>
            <a:off x="275303" y="1332816"/>
            <a:ext cx="1995993" cy="2263625"/>
          </a:xfrm>
          <a:solidFill>
            <a:schemeClr val="tx2">
              <a:lumMod val="20000"/>
              <a:lumOff val="80000"/>
              <a:alpha val="50196"/>
            </a:scheme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14" name="TextBox 13">
            <a:extLst>
              <a:ext uri="{FF2B5EF4-FFF2-40B4-BE49-F238E27FC236}">
                <a16:creationId xmlns:a16="http://schemas.microsoft.com/office/drawing/2014/main" id="{B60021D3-2395-4F3A-AAE6-CA0C843BFE9D}"/>
              </a:ext>
            </a:extLst>
          </p:cNvPr>
          <p:cNvSpPr txBox="1"/>
          <p:nvPr userDrawn="1"/>
        </p:nvSpPr>
        <p:spPr>
          <a:xfrm>
            <a:off x="275303" y="1008210"/>
            <a:ext cx="1989870"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key front office activities</a:t>
            </a:r>
          </a:p>
        </p:txBody>
      </p:sp>
      <p:sp>
        <p:nvSpPr>
          <p:cNvPr id="43" name="Text Placeholder 42">
            <a:extLst>
              <a:ext uri="{FF2B5EF4-FFF2-40B4-BE49-F238E27FC236}">
                <a16:creationId xmlns:a16="http://schemas.microsoft.com/office/drawing/2014/main" id="{A5E99A77-08E7-4A24-A898-709C5CAEFF71}"/>
              </a:ext>
            </a:extLst>
          </p:cNvPr>
          <p:cNvSpPr>
            <a:spLocks noGrp="1"/>
          </p:cNvSpPr>
          <p:nvPr>
            <p:ph type="body" sz="quarter" idx="22" hasCustomPrompt="1"/>
          </p:nvPr>
        </p:nvSpPr>
        <p:spPr>
          <a:xfrm>
            <a:off x="275303" y="601105"/>
            <a:ext cx="10707021" cy="380151"/>
          </a:xfrm>
        </p:spPr>
        <p:txBody>
          <a:bodyPr>
            <a:normAutofit/>
          </a:bodyPr>
          <a:lstStyle>
            <a:lvl1pPr marL="60325" indent="0">
              <a:buNone/>
              <a:defRPr sz="1400"/>
            </a:lvl1pPr>
          </a:lstStyle>
          <a:p>
            <a:pPr marL="288925"/>
            <a:r>
              <a:rPr lang="en-US" i="1">
                <a:solidFill>
                  <a:schemeClr val="tx1">
                    <a:lumMod val="65000"/>
                    <a:lumOff val="35000"/>
                  </a:schemeClr>
                </a:solidFill>
                <a:latin typeface="High Tower Text" panose="02040502050506030303" pitchFamily="18" charset="0"/>
              </a:rPr>
              <a:t>D/AARO key objective for the week—full sentence with subject, object, and verb</a:t>
            </a:r>
          </a:p>
        </p:txBody>
      </p:sp>
      <p:sp>
        <p:nvSpPr>
          <p:cNvPr id="34" name="TextBox 33">
            <a:extLst>
              <a:ext uri="{FF2B5EF4-FFF2-40B4-BE49-F238E27FC236}">
                <a16:creationId xmlns:a16="http://schemas.microsoft.com/office/drawing/2014/main" id="{C1DC1C9C-8325-4BA3-A743-DFAE408D41A3}"/>
              </a:ext>
            </a:extLst>
          </p:cNvPr>
          <p:cNvSpPr txBox="1"/>
          <p:nvPr userDrawn="1"/>
        </p:nvSpPr>
        <p:spPr>
          <a:xfrm>
            <a:off x="5802711" y="1002855"/>
            <a:ext cx="2002520"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office calendar</a:t>
            </a:r>
          </a:p>
        </p:txBody>
      </p:sp>
      <p:sp>
        <p:nvSpPr>
          <p:cNvPr id="38" name="TextBox 37">
            <a:extLst>
              <a:ext uri="{FF2B5EF4-FFF2-40B4-BE49-F238E27FC236}">
                <a16:creationId xmlns:a16="http://schemas.microsoft.com/office/drawing/2014/main" id="{26C2E9D8-D065-40F3-8FC2-15F9F572E627}"/>
              </a:ext>
            </a:extLst>
          </p:cNvPr>
          <p:cNvSpPr txBox="1"/>
          <p:nvPr userDrawn="1"/>
        </p:nvSpPr>
        <p:spPr>
          <a:xfrm>
            <a:off x="2307957" y="1008210"/>
            <a:ext cx="1665483"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budget</a:t>
            </a:r>
          </a:p>
        </p:txBody>
      </p:sp>
      <p:sp>
        <p:nvSpPr>
          <p:cNvPr id="39" name="Text Placeholder 5">
            <a:extLst>
              <a:ext uri="{FF2B5EF4-FFF2-40B4-BE49-F238E27FC236}">
                <a16:creationId xmlns:a16="http://schemas.microsoft.com/office/drawing/2014/main" id="{C9229239-6E59-4DA1-AB98-BFD6E9C4A25B}"/>
              </a:ext>
            </a:extLst>
          </p:cNvPr>
          <p:cNvSpPr>
            <a:spLocks noGrp="1"/>
          </p:cNvSpPr>
          <p:nvPr>
            <p:ph type="body" sz="quarter" idx="24"/>
          </p:nvPr>
        </p:nvSpPr>
        <p:spPr>
          <a:xfrm>
            <a:off x="2340239" y="1330821"/>
            <a:ext cx="1665484" cy="4841838"/>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40" name="TextBox 39">
            <a:extLst>
              <a:ext uri="{FF2B5EF4-FFF2-40B4-BE49-F238E27FC236}">
                <a16:creationId xmlns:a16="http://schemas.microsoft.com/office/drawing/2014/main" id="{4C80487D-F5D3-41C7-9076-0D5132C8F847}"/>
              </a:ext>
            </a:extLst>
          </p:cNvPr>
          <p:cNvSpPr txBox="1"/>
          <p:nvPr userDrawn="1"/>
        </p:nvSpPr>
        <p:spPr>
          <a:xfrm>
            <a:off x="272470" y="3637685"/>
            <a:ext cx="1962725"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travel forecast</a:t>
            </a:r>
          </a:p>
        </p:txBody>
      </p:sp>
      <p:sp>
        <p:nvSpPr>
          <p:cNvPr id="42" name="Text Placeholder 5">
            <a:extLst>
              <a:ext uri="{FF2B5EF4-FFF2-40B4-BE49-F238E27FC236}">
                <a16:creationId xmlns:a16="http://schemas.microsoft.com/office/drawing/2014/main" id="{CADB443F-CF78-4F32-B4F8-064C6124C01D}"/>
              </a:ext>
            </a:extLst>
          </p:cNvPr>
          <p:cNvSpPr>
            <a:spLocks noGrp="1"/>
          </p:cNvSpPr>
          <p:nvPr>
            <p:ph type="body" sz="quarter" idx="25"/>
          </p:nvPr>
        </p:nvSpPr>
        <p:spPr>
          <a:xfrm>
            <a:off x="286174" y="3941979"/>
            <a:ext cx="1962726" cy="2257604"/>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59" name="Text Placeholder 5">
            <a:extLst>
              <a:ext uri="{FF2B5EF4-FFF2-40B4-BE49-F238E27FC236}">
                <a16:creationId xmlns:a16="http://schemas.microsoft.com/office/drawing/2014/main" id="{3FC8FB87-A2BF-4E56-9301-C5434CDD5453}"/>
              </a:ext>
            </a:extLst>
          </p:cNvPr>
          <p:cNvSpPr>
            <a:spLocks noGrp="1"/>
          </p:cNvSpPr>
          <p:nvPr>
            <p:ph type="body" sz="quarter" idx="30"/>
          </p:nvPr>
        </p:nvSpPr>
        <p:spPr>
          <a:xfrm>
            <a:off x="5802710" y="1333955"/>
            <a:ext cx="2002520" cy="4841838"/>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1588" indent="0">
              <a:buNone/>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51" name="TextBox 50">
            <a:extLst>
              <a:ext uri="{FF2B5EF4-FFF2-40B4-BE49-F238E27FC236}">
                <a16:creationId xmlns:a16="http://schemas.microsoft.com/office/drawing/2014/main" id="{2271B89D-B5EF-433C-BEA9-187A689342B1}"/>
              </a:ext>
            </a:extLst>
          </p:cNvPr>
          <p:cNvSpPr txBox="1"/>
          <p:nvPr userDrawn="1"/>
        </p:nvSpPr>
        <p:spPr>
          <a:xfrm>
            <a:off x="9967052" y="3602648"/>
            <a:ext cx="2030544"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strategic comms group</a:t>
            </a:r>
          </a:p>
        </p:txBody>
      </p:sp>
      <p:sp>
        <p:nvSpPr>
          <p:cNvPr id="53" name="TextBox 52">
            <a:extLst>
              <a:ext uri="{FF2B5EF4-FFF2-40B4-BE49-F238E27FC236}">
                <a16:creationId xmlns:a16="http://schemas.microsoft.com/office/drawing/2014/main" id="{4DE98B4B-A827-416C-9A51-BE3E227190C4}"/>
              </a:ext>
            </a:extLst>
          </p:cNvPr>
          <p:cNvSpPr txBox="1"/>
          <p:nvPr userDrawn="1"/>
        </p:nvSpPr>
        <p:spPr>
          <a:xfrm>
            <a:off x="7862843" y="3602648"/>
            <a:ext cx="2030544" cy="307777"/>
          </a:xfrm>
          <a:prstGeom prst="rect">
            <a:avLst/>
          </a:prstGeom>
          <a:solidFill>
            <a:srgbClr val="FFFFFF">
              <a:alpha val="50196"/>
            </a:srgbClr>
          </a:solidFill>
        </p:spPr>
        <p:txBody>
          <a:bodyPr wrap="square" rtlCol="0">
            <a:spAutoFit/>
          </a:bodyPr>
          <a:lstStyle/>
          <a:p>
            <a:r>
              <a:rPr lang="en-US" sz="1400" i="1" err="1">
                <a:solidFill>
                  <a:schemeClr val="tx2">
                    <a:lumMod val="75000"/>
                  </a:schemeClr>
                </a:solidFill>
                <a:latin typeface="High Tower Text" panose="02040502050506030303" pitchFamily="18" charset="0"/>
              </a:rPr>
              <a:t>s&amp;t</a:t>
            </a:r>
            <a:r>
              <a:rPr lang="en-US" sz="1400" i="1">
                <a:solidFill>
                  <a:schemeClr val="tx2">
                    <a:lumMod val="75000"/>
                  </a:schemeClr>
                </a:solidFill>
                <a:latin typeface="High Tower Text" panose="02040502050506030303" pitchFamily="18" charset="0"/>
              </a:rPr>
              <a:t> group</a:t>
            </a:r>
          </a:p>
        </p:txBody>
      </p:sp>
      <p:sp>
        <p:nvSpPr>
          <p:cNvPr id="44" name="Text Placeholder 5">
            <a:extLst>
              <a:ext uri="{FF2B5EF4-FFF2-40B4-BE49-F238E27FC236}">
                <a16:creationId xmlns:a16="http://schemas.microsoft.com/office/drawing/2014/main" id="{6DDFEF02-FA8B-48AF-A8C1-99C4891C9428}"/>
              </a:ext>
            </a:extLst>
          </p:cNvPr>
          <p:cNvSpPr>
            <a:spLocks noGrp="1"/>
          </p:cNvSpPr>
          <p:nvPr>
            <p:ph type="body" sz="quarter" idx="26"/>
          </p:nvPr>
        </p:nvSpPr>
        <p:spPr>
          <a:xfrm>
            <a:off x="9947186" y="1330821"/>
            <a:ext cx="2030544" cy="2263626"/>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45" name="TextBox 44">
            <a:extLst>
              <a:ext uri="{FF2B5EF4-FFF2-40B4-BE49-F238E27FC236}">
                <a16:creationId xmlns:a16="http://schemas.microsoft.com/office/drawing/2014/main" id="{B4616CF4-E620-40A3-8CFB-28D35AF9F1E6}"/>
              </a:ext>
            </a:extLst>
          </p:cNvPr>
          <p:cNvSpPr txBox="1"/>
          <p:nvPr userDrawn="1"/>
        </p:nvSpPr>
        <p:spPr>
          <a:xfrm>
            <a:off x="9967052" y="1008210"/>
            <a:ext cx="2030544"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analysis group</a:t>
            </a:r>
          </a:p>
        </p:txBody>
      </p:sp>
      <p:sp>
        <p:nvSpPr>
          <p:cNvPr id="46" name="Text Placeholder 5">
            <a:extLst>
              <a:ext uri="{FF2B5EF4-FFF2-40B4-BE49-F238E27FC236}">
                <a16:creationId xmlns:a16="http://schemas.microsoft.com/office/drawing/2014/main" id="{CD747647-3B9D-4632-BDDF-8995438290EF}"/>
              </a:ext>
            </a:extLst>
          </p:cNvPr>
          <p:cNvSpPr>
            <a:spLocks noGrp="1"/>
          </p:cNvSpPr>
          <p:nvPr>
            <p:ph type="body" sz="quarter" idx="27"/>
          </p:nvPr>
        </p:nvSpPr>
        <p:spPr>
          <a:xfrm>
            <a:off x="7872443" y="1330821"/>
            <a:ext cx="2030544" cy="2263626"/>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lvl="1"/>
            <a:r>
              <a:rPr lang="en-US"/>
              <a:t>Second level</a:t>
            </a:r>
          </a:p>
        </p:txBody>
      </p:sp>
      <p:sp>
        <p:nvSpPr>
          <p:cNvPr id="47" name="TextBox 46">
            <a:extLst>
              <a:ext uri="{FF2B5EF4-FFF2-40B4-BE49-F238E27FC236}">
                <a16:creationId xmlns:a16="http://schemas.microsoft.com/office/drawing/2014/main" id="{2E12B71C-AF15-4E41-8316-D5485A96A026}"/>
              </a:ext>
            </a:extLst>
          </p:cNvPr>
          <p:cNvSpPr txBox="1"/>
          <p:nvPr userDrawn="1"/>
        </p:nvSpPr>
        <p:spPr>
          <a:xfrm>
            <a:off x="7862843" y="1008210"/>
            <a:ext cx="2030544"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operations group</a:t>
            </a:r>
          </a:p>
        </p:txBody>
      </p:sp>
      <p:sp>
        <p:nvSpPr>
          <p:cNvPr id="50" name="Text Placeholder 5">
            <a:extLst>
              <a:ext uri="{FF2B5EF4-FFF2-40B4-BE49-F238E27FC236}">
                <a16:creationId xmlns:a16="http://schemas.microsoft.com/office/drawing/2014/main" id="{3761DC75-4D93-4B65-BF27-30A08DC95210}"/>
              </a:ext>
            </a:extLst>
          </p:cNvPr>
          <p:cNvSpPr>
            <a:spLocks noGrp="1"/>
          </p:cNvSpPr>
          <p:nvPr>
            <p:ph type="body" sz="quarter" idx="28"/>
          </p:nvPr>
        </p:nvSpPr>
        <p:spPr>
          <a:xfrm>
            <a:off x="9943519" y="3912167"/>
            <a:ext cx="2030544" cy="2263626"/>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52" name="Text Placeholder 5">
            <a:extLst>
              <a:ext uri="{FF2B5EF4-FFF2-40B4-BE49-F238E27FC236}">
                <a16:creationId xmlns:a16="http://schemas.microsoft.com/office/drawing/2014/main" id="{0CE1D321-754C-44D2-9B98-B11F41C4430D}"/>
              </a:ext>
            </a:extLst>
          </p:cNvPr>
          <p:cNvSpPr>
            <a:spLocks noGrp="1"/>
          </p:cNvSpPr>
          <p:nvPr>
            <p:ph type="body" sz="quarter" idx="29"/>
          </p:nvPr>
        </p:nvSpPr>
        <p:spPr>
          <a:xfrm>
            <a:off x="7871592" y="3912167"/>
            <a:ext cx="2030544" cy="2263626"/>
          </a:xfrm>
          <a:solidFill>
            <a:srgbClr val="FFFFFF">
              <a:alpha val="50196"/>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10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sp>
        <p:nvSpPr>
          <p:cNvPr id="61" name="TextBox 60">
            <a:extLst>
              <a:ext uri="{FF2B5EF4-FFF2-40B4-BE49-F238E27FC236}">
                <a16:creationId xmlns:a16="http://schemas.microsoft.com/office/drawing/2014/main" id="{4650110D-52A7-485D-A0F2-5B4C098E5AD0}"/>
              </a:ext>
            </a:extLst>
          </p:cNvPr>
          <p:cNvSpPr txBox="1"/>
          <p:nvPr userDrawn="1"/>
        </p:nvSpPr>
        <p:spPr>
          <a:xfrm>
            <a:off x="4070639" y="1035134"/>
            <a:ext cx="1658406" cy="307777"/>
          </a:xfrm>
          <a:prstGeom prst="rect">
            <a:avLst/>
          </a:prstGeom>
          <a:solidFill>
            <a:srgbClr val="FFFFFF">
              <a:alpha val="50196"/>
            </a:srgbClr>
          </a:solidFill>
        </p:spPr>
        <p:txBody>
          <a:bodyPr wrap="square" rtlCol="0">
            <a:spAutoFit/>
          </a:bodyPr>
          <a:lstStyle/>
          <a:p>
            <a:r>
              <a:rPr lang="en-US" sz="1400" i="1">
                <a:solidFill>
                  <a:schemeClr val="tx2">
                    <a:lumMod val="75000"/>
                  </a:schemeClr>
                </a:solidFill>
                <a:latin typeface="High Tower Text" panose="02040502050506030303" pitchFamily="18" charset="0"/>
              </a:rPr>
              <a:t>personnel</a:t>
            </a:r>
          </a:p>
        </p:txBody>
      </p:sp>
      <p:sp>
        <p:nvSpPr>
          <p:cNvPr id="62" name="Text Placeholder 5">
            <a:extLst>
              <a:ext uri="{FF2B5EF4-FFF2-40B4-BE49-F238E27FC236}">
                <a16:creationId xmlns:a16="http://schemas.microsoft.com/office/drawing/2014/main" id="{28912F21-02C3-4C69-9C23-685037A8CCDD}"/>
              </a:ext>
            </a:extLst>
          </p:cNvPr>
          <p:cNvSpPr>
            <a:spLocks noGrp="1"/>
          </p:cNvSpPr>
          <p:nvPr>
            <p:ph type="body" sz="quarter" idx="31"/>
          </p:nvPr>
        </p:nvSpPr>
        <p:spPr>
          <a:xfrm>
            <a:off x="4070639" y="1330821"/>
            <a:ext cx="1665484" cy="4841838"/>
          </a:xfrm>
          <a:solidFill>
            <a:srgbClr val="FFFFFF">
              <a:alpha val="49804"/>
            </a:srgbClr>
          </a:solidFill>
          <a:ln w="3175">
            <a:solidFill>
              <a:schemeClr val="tx2">
                <a:lumMod val="60000"/>
                <a:lumOff val="40000"/>
              </a:schemeClr>
            </a:solidFill>
            <a:prstDash val="dash"/>
          </a:ln>
        </p:spPr>
        <p:txBody>
          <a:bodyPr>
            <a:normAutofit/>
          </a:bodyPr>
          <a:lstStyle>
            <a:lvl1pPr marL="228600" indent="-228600">
              <a:buFont typeface="Segoe UI Symbol" panose="020B0502040204020203" pitchFamily="34" charset="0"/>
              <a:buChar char=""/>
              <a:defRPr sz="900"/>
            </a:lvl1pPr>
            <a:lvl2pPr marL="230188" indent="-228600">
              <a:defRPr lang="en-US" sz="900" i="0" kern="1200" dirty="0" smtClean="0">
                <a:solidFill>
                  <a:schemeClr val="tx1">
                    <a:lumMod val="50000"/>
                    <a:lumOff val="50000"/>
                  </a:schemeClr>
                </a:solidFill>
                <a:latin typeface="Yu Gothic UI Light" panose="020B0300000000000000" pitchFamily="34" charset="-128"/>
                <a:ea typeface="Yu Gothic UI Light" panose="020B0300000000000000" pitchFamily="34" charset="-128"/>
                <a:cs typeface="Segoe UI Light" panose="020B0502040204020203" pitchFamily="34" charset="0"/>
              </a:defRPr>
            </a:lvl2pPr>
          </a:lstStyle>
          <a:p>
            <a:pPr lvl="0"/>
            <a:r>
              <a:rPr lang="en-US"/>
              <a:t>Click to edit Master text styles</a:t>
            </a:r>
          </a:p>
          <a:p>
            <a:pPr marL="230188" lvl="1" indent="-228600" algn="l" defTabSz="914400" rtl="0" eaLnBrk="1" latinLnBrk="0" hangingPunct="1">
              <a:lnSpc>
                <a:spcPct val="90000"/>
              </a:lnSpc>
              <a:spcBef>
                <a:spcPts val="500"/>
              </a:spcBef>
              <a:buFont typeface="Segoe UI Symbol" panose="020B0502040204020203" pitchFamily="34" charset="0"/>
              <a:buChar char="․"/>
            </a:pPr>
            <a:r>
              <a:rPr lang="en-US"/>
              <a:t>Second level</a:t>
            </a:r>
          </a:p>
        </p:txBody>
      </p:sp>
      <p:cxnSp>
        <p:nvCxnSpPr>
          <p:cNvPr id="9" name="Straight Connector 8">
            <a:extLst>
              <a:ext uri="{FF2B5EF4-FFF2-40B4-BE49-F238E27FC236}">
                <a16:creationId xmlns:a16="http://schemas.microsoft.com/office/drawing/2014/main" id="{59A81258-76F4-4159-BBD6-A36D7EFAFC16}"/>
              </a:ext>
            </a:extLst>
          </p:cNvPr>
          <p:cNvCxnSpPr/>
          <p:nvPr userDrawn="1"/>
        </p:nvCxnSpPr>
        <p:spPr>
          <a:xfrm>
            <a:off x="7845591" y="1342911"/>
            <a:ext cx="8749" cy="482974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7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21549-BA0D-4B51-B029-3D870FBF8A46}"/>
              </a:ext>
            </a:extLst>
          </p:cNvPr>
          <p:cNvSpPr>
            <a:spLocks noGrp="1"/>
          </p:cNvSpPr>
          <p:nvPr>
            <p:ph type="title"/>
          </p:nvPr>
        </p:nvSpPr>
        <p:spPr>
          <a:xfrm>
            <a:off x="275303" y="629265"/>
            <a:ext cx="10707022" cy="747148"/>
          </a:xfrm>
          <a:prstGeom prst="rect">
            <a:avLst/>
          </a:prstGeom>
        </p:spPr>
        <p:txBody>
          <a:bodyPr vert="horz" lIns="91440" tIns="45720" rIns="91440" bIns="45720" rtlCol="0" anchor="t">
            <a:normAutofit/>
          </a:bodyPr>
          <a:lstStyle/>
          <a:p>
            <a:r>
              <a:rPr lang="en-US"/>
              <a:t>Headline—full sentence with subject, object, and verb</a:t>
            </a:r>
          </a:p>
        </p:txBody>
      </p:sp>
      <p:sp>
        <p:nvSpPr>
          <p:cNvPr id="3" name="Text Placeholder 2">
            <a:extLst>
              <a:ext uri="{FF2B5EF4-FFF2-40B4-BE49-F238E27FC236}">
                <a16:creationId xmlns:a16="http://schemas.microsoft.com/office/drawing/2014/main" id="{7E983288-8A5B-448C-8B85-9878C1D9F764}"/>
              </a:ext>
            </a:extLst>
          </p:cNvPr>
          <p:cNvSpPr>
            <a:spLocks noGrp="1"/>
          </p:cNvSpPr>
          <p:nvPr>
            <p:ph type="body" idx="1"/>
          </p:nvPr>
        </p:nvSpPr>
        <p:spPr>
          <a:xfrm>
            <a:off x="275303" y="1825625"/>
            <a:ext cx="11661058" cy="4403110"/>
          </a:xfrm>
          <a:prstGeom prst="rect">
            <a:avLst/>
          </a:prstGeom>
        </p:spPr>
        <p:txBody>
          <a:bodyPr vert="horz" lIns="91440" tIns="45720" rIns="91440" bIns="45720" rtlCol="0">
            <a:normAutofit/>
          </a:bodyPr>
          <a:lstStyle/>
          <a:p>
            <a:pPr lvl="0"/>
            <a:r>
              <a:rPr lang="en-US"/>
              <a:t> Content—full sentence with subject, object, and verb</a:t>
            </a:r>
          </a:p>
          <a:p>
            <a:pPr lvl="1"/>
            <a:r>
              <a:rPr lang="en-US"/>
              <a:t>Bullet—necessary but concise amplification of content</a:t>
            </a:r>
          </a:p>
          <a:p>
            <a:pPr lvl="2"/>
            <a:r>
              <a:rPr lang="en-US"/>
              <a:t>Sub-Bullet—necessary but concise amplification of bullet</a:t>
            </a:r>
          </a:p>
        </p:txBody>
      </p:sp>
      <p:sp>
        <p:nvSpPr>
          <p:cNvPr id="6" name="Slide Number Placeholder 5">
            <a:extLst>
              <a:ext uri="{FF2B5EF4-FFF2-40B4-BE49-F238E27FC236}">
                <a16:creationId xmlns:a16="http://schemas.microsoft.com/office/drawing/2014/main" id="{D7FCE9E1-C2D2-4908-ABC0-F6F2DD57423F}"/>
              </a:ext>
            </a:extLst>
          </p:cNvPr>
          <p:cNvSpPr>
            <a:spLocks noGrp="1"/>
          </p:cNvSpPr>
          <p:nvPr>
            <p:ph type="sldNum" sz="quarter" idx="4"/>
          </p:nvPr>
        </p:nvSpPr>
        <p:spPr>
          <a:xfrm>
            <a:off x="275303" y="1412105"/>
            <a:ext cx="10707021"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marL="288925"/>
            <a:r>
              <a:rPr lang="en-US" i="1">
                <a:solidFill>
                  <a:schemeClr val="tx1">
                    <a:lumMod val="65000"/>
                    <a:lumOff val="35000"/>
                  </a:schemeClr>
                </a:solidFill>
                <a:latin typeface="High Tower Text" panose="02040502050506030303" pitchFamily="18" charset="0"/>
              </a:rPr>
              <a:t>Sub-Headline—full sentence with subject, object, and verb</a:t>
            </a:r>
          </a:p>
        </p:txBody>
      </p:sp>
      <p:cxnSp>
        <p:nvCxnSpPr>
          <p:cNvPr id="11" name="Straight Connector 10">
            <a:extLst>
              <a:ext uri="{FF2B5EF4-FFF2-40B4-BE49-F238E27FC236}">
                <a16:creationId xmlns:a16="http://schemas.microsoft.com/office/drawing/2014/main" id="{D71551E3-CE80-4917-B4C2-903D4BFB17FE}"/>
              </a:ext>
            </a:extLst>
          </p:cNvPr>
          <p:cNvCxnSpPr>
            <a:cxnSpLocks/>
            <a:stCxn id="2" idx="1"/>
            <a:endCxn id="19" idx="1"/>
          </p:cNvCxnSpPr>
          <p:nvPr userDrawn="1"/>
        </p:nvCxnSpPr>
        <p:spPr>
          <a:xfrm>
            <a:off x="275303" y="1002839"/>
            <a:ext cx="10807995" cy="0"/>
          </a:xfrm>
          <a:prstGeom prst="line">
            <a:avLst/>
          </a:prstGeom>
          <a:ln>
            <a:gradFill>
              <a:gsLst>
                <a:gs pos="0">
                  <a:schemeClr val="accent1">
                    <a:lumMod val="5000"/>
                    <a:lumOff val="95000"/>
                  </a:schemeClr>
                </a:gs>
                <a:gs pos="74000">
                  <a:schemeClr val="bg2">
                    <a:lumMod val="75000"/>
                  </a:schemeClr>
                </a:gs>
                <a:gs pos="83000">
                  <a:schemeClr val="bg2">
                    <a:lumMod val="25000"/>
                  </a:schemeClr>
                </a:gs>
                <a:gs pos="100000">
                  <a:schemeClr val="bg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electronics&#10;&#10;Description automatically generated">
            <a:extLst>
              <a:ext uri="{FF2B5EF4-FFF2-40B4-BE49-F238E27FC236}">
                <a16:creationId xmlns:a16="http://schemas.microsoft.com/office/drawing/2014/main" id="{434EAD43-EEE9-43D0-B5D8-A67896B488F9}"/>
              </a:ext>
            </a:extLst>
          </p:cNvPr>
          <p:cNvPicPr>
            <a:picLocks noChangeAspect="1"/>
          </p:cNvPicPr>
          <p:nvPr userDrawn="1"/>
        </p:nvPicPr>
        <p:blipFill>
          <a:blip r:embed="rId1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083298" y="519784"/>
            <a:ext cx="1003951" cy="1002839"/>
          </a:xfrm>
          <a:prstGeom prst="rect">
            <a:avLst/>
          </a:prstGeom>
          <a:effectLst/>
        </p:spPr>
      </p:pic>
      <p:sp>
        <p:nvSpPr>
          <p:cNvPr id="12" name="TextBox 11">
            <a:extLst>
              <a:ext uri="{FF2B5EF4-FFF2-40B4-BE49-F238E27FC236}">
                <a16:creationId xmlns:a16="http://schemas.microsoft.com/office/drawing/2014/main" id="{6BB73CB8-9603-0BF7-AC7C-B7E71198ABF9}"/>
              </a:ext>
            </a:extLst>
          </p:cNvPr>
          <p:cNvSpPr txBox="1"/>
          <p:nvPr userDrawn="1"/>
        </p:nvSpPr>
        <p:spPr>
          <a:xfrm>
            <a:off x="255639" y="6396164"/>
            <a:ext cx="460642" cy="307777"/>
          </a:xfrm>
          <a:prstGeom prst="rect">
            <a:avLst/>
          </a:prstGeom>
          <a:noFill/>
        </p:spPr>
        <p:txBody>
          <a:bodyPr wrap="square" rtlCol="0">
            <a:spAutoFit/>
          </a:bodyPr>
          <a:lstStyle/>
          <a:p>
            <a:fld id="{6C1B6317-14DE-4C2D-8BAA-CC578ADFB7D8}" type="slidenum">
              <a:rPr lang="en-US" sz="1400" smtClean="0">
                <a:solidFill>
                  <a:schemeClr val="bg1">
                    <a:lumMod val="65000"/>
                  </a:schemeClr>
                </a:solidFill>
                <a:latin typeface="Agency FB" panose="020B0503020202020204" pitchFamily="34" charset="0"/>
              </a:rPr>
              <a:t>‹#›</a:t>
            </a:fld>
            <a:endParaRPr lang="en-US" sz="1400" dirty="0">
              <a:solidFill>
                <a:schemeClr val="bg1">
                  <a:lumMod val="65000"/>
                </a:schemeClr>
              </a:solidFill>
              <a:latin typeface="Agency FB" panose="020B0503020202020204" pitchFamily="34" charset="0"/>
            </a:endParaRPr>
          </a:p>
        </p:txBody>
      </p:sp>
      <p:sp>
        <p:nvSpPr>
          <p:cNvPr id="15" name="TextBox 14">
            <a:extLst>
              <a:ext uri="{FF2B5EF4-FFF2-40B4-BE49-F238E27FC236}">
                <a16:creationId xmlns:a16="http://schemas.microsoft.com/office/drawing/2014/main" id="{5039E1A2-A236-4E1A-939F-F2EBDCE96C13}"/>
              </a:ext>
            </a:extLst>
          </p:cNvPr>
          <p:cNvSpPr txBox="1"/>
          <p:nvPr userDrawn="1"/>
        </p:nvSpPr>
        <p:spPr>
          <a:xfrm>
            <a:off x="0" y="6642556"/>
            <a:ext cx="1911101" cy="215444"/>
          </a:xfrm>
          <a:prstGeom prst="rect">
            <a:avLst/>
          </a:prstGeom>
          <a:noFill/>
        </p:spPr>
        <p:txBody>
          <a:bodyPr wrap="none" rtlCol="0">
            <a:spAutoFit/>
          </a:bodyPr>
          <a:lstStyle/>
          <a:p>
            <a:r>
              <a:rPr lang="en-US" sz="800" dirty="0">
                <a:solidFill>
                  <a:schemeClr val="bg2">
                    <a:lumMod val="90000"/>
                  </a:schemeClr>
                </a:solidFill>
              </a:rPr>
              <a:t>DoD PPR Approved Slide, Case 23-S-0802 </a:t>
            </a:r>
          </a:p>
        </p:txBody>
      </p:sp>
    </p:spTree>
    <p:extLst>
      <p:ext uri="{BB962C8B-B14F-4D97-AF65-F5344CB8AC3E}">
        <p14:creationId xmlns:p14="http://schemas.microsoft.com/office/powerpoint/2010/main" val="9644310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3" r:id="rId4"/>
    <p:sldLayoutId id="2147483659" r:id="rId5"/>
    <p:sldLayoutId id="2147483661" r:id="rId6"/>
    <p:sldLayoutId id="2147483662" r:id="rId7"/>
    <p:sldLayoutId id="2147483656" r:id="rId8"/>
    <p:sldLayoutId id="2147483658" r:id="rId9"/>
    <p:sldLayoutId id="2147483654" r:id="rId10"/>
    <p:sldLayoutId id="2147483655" r:id="rId11"/>
    <p:sldLayoutId id="2147483666" r:id="rId12"/>
  </p:sldLayoutIdLst>
  <p:hf hdr="0" ftr="0" dt="0"/>
  <p:txStyles>
    <p:titleStyle>
      <a:lvl1pPr algn="l" defTabSz="914400" rtl="0" eaLnBrk="1" latinLnBrk="0" hangingPunct="1">
        <a:lnSpc>
          <a:spcPct val="90000"/>
        </a:lnSpc>
        <a:spcBef>
          <a:spcPct val="0"/>
        </a:spcBef>
        <a:buNone/>
        <a:defRPr sz="20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Symbol" panose="05050102010706020507" pitchFamily="18" charset="2"/>
        <a:buChar char="¾"/>
        <a:defRPr sz="16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Segoe UI Symbol" panose="020B0502040204020203" pitchFamily="34" charset="0"/>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Segoe UI Symbol" panose="020B0502040204020203" pitchFamily="34" charset="0"/>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bjreview.com/Cover_Story_Series_2010/2010-09/29/content_301129.ht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B95C-61F0-4E26-96EF-273121534DFA}"/>
              </a:ext>
            </a:extLst>
          </p:cNvPr>
          <p:cNvSpPr>
            <a:spLocks noGrp="1"/>
          </p:cNvSpPr>
          <p:nvPr>
            <p:ph type="ctrTitle"/>
          </p:nvPr>
        </p:nvSpPr>
        <p:spPr/>
        <p:txBody>
          <a:bodyPr>
            <a:normAutofit/>
          </a:bodyPr>
          <a:lstStyle/>
          <a:p>
            <a:r>
              <a:rPr lang="en-US"/>
              <a:t>The Defense Department’s </a:t>
            </a:r>
            <a:br>
              <a:rPr lang="en-US"/>
            </a:br>
            <a:r>
              <a:rPr lang="en-US"/>
              <a:t>UAP Mission </a:t>
            </a:r>
            <a:r>
              <a:rPr lang="en-US" sz="2700" i="1"/>
              <a:t>&amp; </a:t>
            </a:r>
            <a:r>
              <a:rPr lang="en-US"/>
              <a:t>Civil Aviation</a:t>
            </a:r>
          </a:p>
        </p:txBody>
      </p:sp>
      <p:sp>
        <p:nvSpPr>
          <p:cNvPr id="3" name="Subtitle 2">
            <a:extLst>
              <a:ext uri="{FF2B5EF4-FFF2-40B4-BE49-F238E27FC236}">
                <a16:creationId xmlns:a16="http://schemas.microsoft.com/office/drawing/2014/main" id="{C5CE4368-85FF-4024-A1BC-00A8BCC8DF30}"/>
              </a:ext>
            </a:extLst>
          </p:cNvPr>
          <p:cNvSpPr>
            <a:spLocks noGrp="1"/>
          </p:cNvSpPr>
          <p:nvPr>
            <p:ph type="subTitle" idx="1"/>
          </p:nvPr>
        </p:nvSpPr>
        <p:spPr/>
        <p:txBody>
          <a:bodyPr>
            <a:normAutofit/>
          </a:bodyPr>
          <a:lstStyle/>
          <a:p>
            <a:r>
              <a:rPr lang="en-US" sz="2000"/>
              <a:t>Seán Kirkpatrick, Ph.D.</a:t>
            </a:r>
          </a:p>
          <a:p>
            <a:r>
              <a:rPr lang="en-US" sz="2000"/>
              <a:t>Director</a:t>
            </a:r>
          </a:p>
        </p:txBody>
      </p:sp>
      <p:sp>
        <p:nvSpPr>
          <p:cNvPr id="4" name="TextBox 3">
            <a:extLst>
              <a:ext uri="{FF2B5EF4-FFF2-40B4-BE49-F238E27FC236}">
                <a16:creationId xmlns:a16="http://schemas.microsoft.com/office/drawing/2014/main" id="{20BA7BE3-CF69-4A8D-BC31-66C580552731}"/>
              </a:ext>
            </a:extLst>
          </p:cNvPr>
          <p:cNvSpPr txBox="1"/>
          <p:nvPr/>
        </p:nvSpPr>
        <p:spPr>
          <a:xfrm>
            <a:off x="9349483" y="246580"/>
            <a:ext cx="2527443" cy="369332"/>
          </a:xfrm>
          <a:prstGeom prst="rect">
            <a:avLst/>
          </a:prstGeom>
          <a:noFill/>
        </p:spPr>
        <p:txBody>
          <a:bodyPr wrap="square" rtlCol="0">
            <a:spAutoFit/>
          </a:bodyPr>
          <a:lstStyle/>
          <a:p>
            <a:endParaRPr lang="en-US"/>
          </a:p>
        </p:txBody>
      </p:sp>
      <p:sp>
        <p:nvSpPr>
          <p:cNvPr id="5" name="TextBox 4">
            <a:extLst>
              <a:ext uri="{FF2B5EF4-FFF2-40B4-BE49-F238E27FC236}">
                <a16:creationId xmlns:a16="http://schemas.microsoft.com/office/drawing/2014/main" id="{98DD0F41-D103-463E-B8DA-2871118AD1C2}"/>
              </a:ext>
            </a:extLst>
          </p:cNvPr>
          <p:cNvSpPr txBox="1"/>
          <p:nvPr/>
        </p:nvSpPr>
        <p:spPr>
          <a:xfrm>
            <a:off x="8537825" y="339047"/>
            <a:ext cx="2527443" cy="369332"/>
          </a:xfrm>
          <a:prstGeom prst="rect">
            <a:avLst/>
          </a:prstGeom>
          <a:noFill/>
        </p:spPr>
        <p:txBody>
          <a:bodyPr wrap="square" rtlCol="0">
            <a:spAutoFit/>
          </a:bodyPr>
          <a:lstStyle/>
          <a:p>
            <a:pPr algn="r"/>
            <a:r>
              <a:rPr lang="en-US">
                <a:solidFill>
                  <a:schemeClr val="bg1"/>
                </a:solidFill>
              </a:rPr>
              <a:t>23-F-0922</a:t>
            </a:r>
          </a:p>
        </p:txBody>
      </p:sp>
    </p:spTree>
    <p:extLst>
      <p:ext uri="{BB962C8B-B14F-4D97-AF65-F5344CB8AC3E}">
        <p14:creationId xmlns:p14="http://schemas.microsoft.com/office/powerpoint/2010/main" val="119763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E00E64-A33D-4447-8710-E5A98A9D6946}"/>
              </a:ext>
            </a:extLst>
          </p:cNvPr>
          <p:cNvSpPr>
            <a:spLocks noGrp="1"/>
          </p:cNvSpPr>
          <p:nvPr>
            <p:ph type="title"/>
          </p:nvPr>
        </p:nvSpPr>
        <p:spPr/>
        <p:txBody>
          <a:bodyPr>
            <a:normAutofit fontScale="90000"/>
          </a:bodyPr>
          <a:lstStyle/>
          <a:p>
            <a:r>
              <a:rPr lang="en-US"/>
              <a:t>AARO emerged from Congressional and Departmental recognition that UAP present complex </a:t>
            </a:r>
            <a:r>
              <a:rPr lang="en-US">
                <a:latin typeface="Segoe UI" panose="020B0502040204020203" pitchFamily="34" charset="0"/>
                <a:cs typeface="Segoe UI" panose="020B0502040204020203" pitchFamily="34" charset="0"/>
              </a:rPr>
              <a:t>hazards</a:t>
            </a:r>
            <a:r>
              <a:rPr lang="en-US"/>
              <a:t> and </a:t>
            </a:r>
            <a:r>
              <a:rPr lang="en-US">
                <a:latin typeface="Segoe UI" panose="020B0502040204020203" pitchFamily="34" charset="0"/>
                <a:cs typeface="Segoe UI" panose="020B0502040204020203" pitchFamily="34" charset="0"/>
              </a:rPr>
              <a:t>threats</a:t>
            </a:r>
            <a:r>
              <a:rPr lang="en-US"/>
              <a:t> </a:t>
            </a:r>
            <a:r>
              <a:rPr lang="en-US">
                <a:latin typeface="Segoe UI" panose="020B0502040204020203" pitchFamily="34" charset="0"/>
                <a:cs typeface="Segoe UI" panose="020B0502040204020203" pitchFamily="34" charset="0"/>
              </a:rPr>
              <a:t>across service</a:t>
            </a:r>
            <a:r>
              <a:rPr lang="en-US"/>
              <a:t>, </a:t>
            </a:r>
            <a:r>
              <a:rPr lang="en-US">
                <a:latin typeface="Segoe UI" panose="020B0502040204020203" pitchFamily="34" charset="0"/>
                <a:cs typeface="Segoe UI" panose="020B0502040204020203" pitchFamily="34" charset="0"/>
              </a:rPr>
              <a:t>regional</a:t>
            </a:r>
            <a:r>
              <a:rPr lang="en-US"/>
              <a:t>, and </a:t>
            </a:r>
            <a:r>
              <a:rPr lang="en-US">
                <a:latin typeface="Segoe UI" panose="020B0502040204020203" pitchFamily="34" charset="0"/>
                <a:cs typeface="Segoe UI" panose="020B0502040204020203" pitchFamily="34" charset="0"/>
              </a:rPr>
              <a:t>domain boundaries</a:t>
            </a:r>
            <a:r>
              <a:rPr lang="en-US"/>
              <a:t>.</a:t>
            </a:r>
            <a:endParaRPr lang="en-US" sz="2400"/>
          </a:p>
        </p:txBody>
      </p:sp>
      <p:sp>
        <p:nvSpPr>
          <p:cNvPr id="7" name="Content Placeholder 6">
            <a:extLst>
              <a:ext uri="{FF2B5EF4-FFF2-40B4-BE49-F238E27FC236}">
                <a16:creationId xmlns:a16="http://schemas.microsoft.com/office/drawing/2014/main" id="{4DA9CC56-4F81-410B-A70E-A77780037CBD}"/>
              </a:ext>
            </a:extLst>
          </p:cNvPr>
          <p:cNvSpPr>
            <a:spLocks noGrp="1"/>
          </p:cNvSpPr>
          <p:nvPr>
            <p:ph idx="1"/>
          </p:nvPr>
        </p:nvSpPr>
        <p:spPr>
          <a:xfrm>
            <a:off x="275303" y="1825625"/>
            <a:ext cx="4551673" cy="4403110"/>
          </a:xfrm>
        </p:spPr>
        <p:txBody>
          <a:bodyPr anchor="ctr">
            <a:normAutofit/>
          </a:bodyPr>
          <a:lstStyle/>
          <a:p>
            <a:r>
              <a:rPr lang="en-US"/>
              <a:t>What is the </a:t>
            </a:r>
            <a:r>
              <a:rPr lang="en-US" cap="small"/>
              <a:t>All-domain Anomaly Resolution Office (AARO)</a:t>
            </a:r>
            <a:r>
              <a:rPr lang="en-US"/>
              <a:t>?</a:t>
            </a:r>
            <a:br>
              <a:rPr lang="en-US"/>
            </a:br>
            <a:endParaRPr lang="en-US"/>
          </a:p>
          <a:p>
            <a:r>
              <a:rPr lang="en-US"/>
              <a:t>What outcomes does AARO aim to produce?</a:t>
            </a:r>
            <a:br>
              <a:rPr lang="en-US"/>
            </a:br>
            <a:endParaRPr lang="en-US"/>
          </a:p>
          <a:p>
            <a:r>
              <a:rPr lang="en-US"/>
              <a:t>How will AARO resolve phenomena?</a:t>
            </a:r>
          </a:p>
          <a:p>
            <a:endParaRPr lang="en-US"/>
          </a:p>
          <a:p>
            <a:r>
              <a:rPr lang="en-US"/>
              <a:t>How are AARO’s mission responsibilities applicable to you?</a:t>
            </a:r>
          </a:p>
        </p:txBody>
      </p:sp>
      <p:grpSp>
        <p:nvGrpSpPr>
          <p:cNvPr id="12" name="Group 11">
            <a:extLst>
              <a:ext uri="{FF2B5EF4-FFF2-40B4-BE49-F238E27FC236}">
                <a16:creationId xmlns:a16="http://schemas.microsoft.com/office/drawing/2014/main" id="{BB55B664-4653-46CC-B234-E6F402B24418}"/>
              </a:ext>
            </a:extLst>
          </p:cNvPr>
          <p:cNvGrpSpPr/>
          <p:nvPr/>
        </p:nvGrpSpPr>
        <p:grpSpPr>
          <a:xfrm>
            <a:off x="5185744" y="2633704"/>
            <a:ext cx="5872285" cy="2952740"/>
            <a:chOff x="7007553" y="3357595"/>
            <a:chExt cx="4952785" cy="1904715"/>
          </a:xfrm>
        </p:grpSpPr>
        <p:sp>
          <p:nvSpPr>
            <p:cNvPr id="9" name="TextBox 8">
              <a:extLst>
                <a:ext uri="{FF2B5EF4-FFF2-40B4-BE49-F238E27FC236}">
                  <a16:creationId xmlns:a16="http://schemas.microsoft.com/office/drawing/2014/main" id="{2B3BFEDE-78F6-4FB7-B5A4-B56A6EF68BCB}"/>
                </a:ext>
              </a:extLst>
            </p:cNvPr>
            <p:cNvSpPr txBox="1"/>
            <p:nvPr/>
          </p:nvSpPr>
          <p:spPr>
            <a:xfrm>
              <a:off x="7007553" y="3357595"/>
              <a:ext cx="1649555" cy="1012536"/>
            </a:xfrm>
            <a:prstGeom prst="rect">
              <a:avLst/>
            </a:prstGeom>
            <a:solidFill>
              <a:schemeClr val="tx2">
                <a:lumMod val="40000"/>
                <a:lumOff val="60000"/>
                <a:alpha val="80000"/>
              </a:schemeClr>
            </a:solidFill>
          </p:spPr>
          <p:txBody>
            <a:bodyPr wrap="square" rtlCol="0">
              <a:spAutoFit/>
            </a:bodyPr>
            <a:lstStyle/>
            <a:p>
              <a:r>
                <a:rPr lang="en-US" sz="3200" cap="small">
                  <a:solidFill>
                    <a:schemeClr val="bg1"/>
                  </a:solidFill>
                  <a:latin typeface="Agency FB" panose="020B0503020202020204" pitchFamily="34" charset="0"/>
                </a:rPr>
                <a:t>Unidentified </a:t>
              </a:r>
              <a:br>
                <a:rPr lang="en-US" sz="3200" cap="small">
                  <a:solidFill>
                    <a:schemeClr val="bg1"/>
                  </a:solidFill>
                  <a:latin typeface="Agency FB" panose="020B0503020202020204" pitchFamily="34" charset="0"/>
                </a:rPr>
              </a:br>
              <a:r>
                <a:rPr lang="en-US" sz="3200" cap="small">
                  <a:solidFill>
                    <a:schemeClr val="bg1"/>
                  </a:solidFill>
                  <a:latin typeface="Agency FB" panose="020B0503020202020204" pitchFamily="34" charset="0"/>
                </a:rPr>
                <a:t>Anomalous </a:t>
              </a:r>
              <a:br>
                <a:rPr lang="en-US" sz="3200" cap="small">
                  <a:solidFill>
                    <a:schemeClr val="bg1"/>
                  </a:solidFill>
                  <a:latin typeface="Agency FB" panose="020B0503020202020204" pitchFamily="34" charset="0"/>
                </a:rPr>
              </a:br>
              <a:r>
                <a:rPr lang="en-US" sz="3200" cap="small">
                  <a:solidFill>
                    <a:schemeClr val="bg1"/>
                  </a:solidFill>
                  <a:latin typeface="Agency FB" panose="020B0503020202020204" pitchFamily="34" charset="0"/>
                </a:rPr>
                <a:t>Phenomena</a:t>
              </a:r>
            </a:p>
          </p:txBody>
        </p:sp>
        <p:sp>
          <p:nvSpPr>
            <p:cNvPr id="10" name="TextBox 9">
              <a:extLst>
                <a:ext uri="{FF2B5EF4-FFF2-40B4-BE49-F238E27FC236}">
                  <a16:creationId xmlns:a16="http://schemas.microsoft.com/office/drawing/2014/main" id="{7ED7CB3D-D2D6-4151-9F9F-A60B9F0C3EB3}"/>
                </a:ext>
              </a:extLst>
            </p:cNvPr>
            <p:cNvSpPr txBox="1"/>
            <p:nvPr/>
          </p:nvSpPr>
          <p:spPr>
            <a:xfrm>
              <a:off x="8039966" y="3535043"/>
              <a:ext cx="3920372" cy="1727267"/>
            </a:xfrm>
            <a:prstGeom prst="rect">
              <a:avLst/>
            </a:prstGeom>
            <a:noFill/>
          </p:spPr>
          <p:txBody>
            <a:bodyPr wrap="square" rtlCol="0">
              <a:spAutoFit/>
            </a:bodyPr>
            <a:lstStyle/>
            <a:p>
              <a:pPr marL="571500" indent="-571500"/>
              <a:r>
                <a:rPr lang="en-US">
                  <a:solidFill>
                    <a:schemeClr val="tx2">
                      <a:lumMod val="60000"/>
                      <a:lumOff val="40000"/>
                    </a:schemeClr>
                  </a:solidFill>
                  <a:latin typeface="High Tower Text" panose="02040502050506030303" pitchFamily="18" charset="0"/>
                </a:rPr>
                <a:t>UAP</a:t>
              </a:r>
              <a:r>
                <a:rPr lang="en-US" sz="2800">
                  <a:solidFill>
                    <a:schemeClr val="tx2">
                      <a:lumMod val="75000"/>
                    </a:schemeClr>
                  </a:solidFill>
                  <a:latin typeface="High Tower Text" panose="02040502050506030303" pitchFamily="18" charset="0"/>
                </a:rPr>
                <a:t> </a:t>
              </a:r>
              <a:r>
                <a:rPr lang="en-US" sz="2800">
                  <a:solidFill>
                    <a:schemeClr val="bg2">
                      <a:lumMod val="50000"/>
                    </a:schemeClr>
                  </a:solidFill>
                  <a:latin typeface="High Tower Text" panose="02040502050506030303" pitchFamily="18" charset="0"/>
                </a:rPr>
                <a:t>are sources of anomalous spaceborne, airborne, seaborne, or transmedium </a:t>
              </a:r>
              <a:br>
                <a:rPr lang="en-US" sz="2800">
                  <a:solidFill>
                    <a:schemeClr val="bg2">
                      <a:lumMod val="50000"/>
                    </a:schemeClr>
                  </a:solidFill>
                  <a:latin typeface="High Tower Text" panose="02040502050506030303" pitchFamily="18" charset="0"/>
                </a:rPr>
              </a:br>
              <a:r>
                <a:rPr lang="en-US" sz="2800">
                  <a:solidFill>
                    <a:schemeClr val="bg2">
                      <a:lumMod val="50000"/>
                    </a:schemeClr>
                  </a:solidFill>
                  <a:latin typeface="High Tower Text" panose="02040502050506030303" pitchFamily="18" charset="0"/>
                </a:rPr>
                <a:t>observations that are not yet attributable to known actors or causes</a:t>
              </a:r>
            </a:p>
          </p:txBody>
        </p:sp>
      </p:grpSp>
      <p:grpSp>
        <p:nvGrpSpPr>
          <p:cNvPr id="16" name="Group 15">
            <a:extLst>
              <a:ext uri="{FF2B5EF4-FFF2-40B4-BE49-F238E27FC236}">
                <a16:creationId xmlns:a16="http://schemas.microsoft.com/office/drawing/2014/main" id="{56175D52-3DC4-44DF-4D12-C4B940AA2960}"/>
              </a:ext>
            </a:extLst>
          </p:cNvPr>
          <p:cNvGrpSpPr/>
          <p:nvPr/>
        </p:nvGrpSpPr>
        <p:grpSpPr>
          <a:xfrm>
            <a:off x="9243695" y="1779016"/>
            <a:ext cx="2070999" cy="1018647"/>
            <a:chOff x="10208923" y="2404244"/>
            <a:chExt cx="1123446" cy="658044"/>
          </a:xfrm>
        </p:grpSpPr>
        <p:cxnSp>
          <p:nvCxnSpPr>
            <p:cNvPr id="8" name="Straight Connector 7">
              <a:extLst>
                <a:ext uri="{FF2B5EF4-FFF2-40B4-BE49-F238E27FC236}">
                  <a16:creationId xmlns:a16="http://schemas.microsoft.com/office/drawing/2014/main" id="{DBE04189-B977-7C9E-66F1-F2D5A83C0FD0}"/>
                </a:ext>
              </a:extLst>
            </p:cNvPr>
            <p:cNvCxnSpPr/>
            <p:nvPr/>
          </p:nvCxnSpPr>
          <p:spPr>
            <a:xfrm flipV="1">
              <a:off x="10687050" y="2828926"/>
              <a:ext cx="0" cy="233362"/>
            </a:xfrm>
            <a:prstGeom prst="line">
              <a:avLst/>
            </a:prstGeom>
            <a:ln w="12700">
              <a:solidFill>
                <a:schemeClr val="tx2">
                  <a:lumMod val="40000"/>
                  <a:lumOff val="6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E2EE1B-9580-C862-CF84-5E2192B17902}"/>
                </a:ext>
              </a:extLst>
            </p:cNvPr>
            <p:cNvCxnSpPr>
              <a:cxnSpLocks/>
            </p:cNvCxnSpPr>
            <p:nvPr/>
          </p:nvCxnSpPr>
          <p:spPr>
            <a:xfrm>
              <a:off x="10208923" y="2824164"/>
              <a:ext cx="112344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6EF935-580E-72B2-F505-60A1F10F3B0B}"/>
                </a:ext>
              </a:extLst>
            </p:cNvPr>
            <p:cNvCxnSpPr>
              <a:cxnSpLocks/>
            </p:cNvCxnSpPr>
            <p:nvPr/>
          </p:nvCxnSpPr>
          <p:spPr>
            <a:xfrm flipV="1">
              <a:off x="11329988" y="2404244"/>
              <a:ext cx="0" cy="41992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A59B5ED-EC74-2511-6472-FBA0C55C4ADD}"/>
              </a:ext>
            </a:extLst>
          </p:cNvPr>
          <p:cNvSpPr txBox="1"/>
          <p:nvPr/>
        </p:nvSpPr>
        <p:spPr>
          <a:xfrm>
            <a:off x="9209313" y="1879651"/>
            <a:ext cx="2070999" cy="577081"/>
          </a:xfrm>
          <a:prstGeom prst="rect">
            <a:avLst/>
          </a:prstGeom>
          <a:noFill/>
        </p:spPr>
        <p:txBody>
          <a:bodyPr wrap="square" rtlCol="0">
            <a:spAutoFit/>
          </a:bodyPr>
          <a:lstStyle/>
          <a:p>
            <a:r>
              <a:rPr lang="en-US" sz="1050">
                <a:solidFill>
                  <a:schemeClr val="tx2">
                    <a:lumMod val="60000"/>
                    <a:lumOff val="40000"/>
                  </a:schemeClr>
                </a:solidFill>
                <a:latin typeface="Segoe UI Light" panose="020B0502040204020203" pitchFamily="34" charset="0"/>
                <a:cs typeface="Segoe UI Light" panose="020B0502040204020203" pitchFamily="34" charset="0"/>
              </a:rPr>
              <a:t>material, behavioral, or capability attributes perceived to be beyond known performance envelops</a:t>
            </a:r>
          </a:p>
        </p:txBody>
      </p:sp>
      <p:sp>
        <p:nvSpPr>
          <p:cNvPr id="21" name="TextBox 20">
            <a:extLst>
              <a:ext uri="{FF2B5EF4-FFF2-40B4-BE49-F238E27FC236}">
                <a16:creationId xmlns:a16="http://schemas.microsoft.com/office/drawing/2014/main" id="{12DFE076-B6EA-BA4D-4008-DE25A476ED1E}"/>
              </a:ext>
            </a:extLst>
          </p:cNvPr>
          <p:cNvSpPr txBox="1"/>
          <p:nvPr/>
        </p:nvSpPr>
        <p:spPr>
          <a:xfrm>
            <a:off x="9209313" y="1707364"/>
            <a:ext cx="2024566" cy="276999"/>
          </a:xfrm>
          <a:prstGeom prst="rect">
            <a:avLst/>
          </a:prstGeom>
          <a:noFill/>
        </p:spPr>
        <p:txBody>
          <a:bodyPr wrap="square">
            <a:spAutoFit/>
          </a:bodyPr>
          <a:lstStyle/>
          <a:p>
            <a:r>
              <a:rPr lang="en-US" sz="1200">
                <a:solidFill>
                  <a:schemeClr val="tx2">
                    <a:lumMod val="60000"/>
                    <a:lumOff val="40000"/>
                  </a:schemeClr>
                </a:solidFill>
                <a:latin typeface="Segoe UI Light" panose="020B0502040204020203" pitchFamily="34" charset="0"/>
                <a:cs typeface="Segoe UI Light" panose="020B0502040204020203" pitchFamily="34" charset="0"/>
              </a:rPr>
              <a:t>anomalous observations:</a:t>
            </a:r>
            <a:endParaRPr lang="en-US" sz="1200"/>
          </a:p>
        </p:txBody>
      </p:sp>
    </p:spTree>
    <p:extLst>
      <p:ext uri="{BB962C8B-B14F-4D97-AF65-F5344CB8AC3E}">
        <p14:creationId xmlns:p14="http://schemas.microsoft.com/office/powerpoint/2010/main" val="376267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C077E26-D2B3-447A-16C1-B5A0888A1E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8564" y="1961457"/>
            <a:ext cx="2964588" cy="3468374"/>
          </a:xfrm>
          <a:prstGeom prst="rect">
            <a:avLst/>
          </a:prstGeom>
        </p:spPr>
      </p:pic>
      <p:sp>
        <p:nvSpPr>
          <p:cNvPr id="11" name="Text Placeholder 10">
            <a:extLst>
              <a:ext uri="{FF2B5EF4-FFF2-40B4-BE49-F238E27FC236}">
                <a16:creationId xmlns:a16="http://schemas.microsoft.com/office/drawing/2014/main" id="{316B431C-AD51-3B29-34DA-8640106628B2}"/>
              </a:ext>
            </a:extLst>
          </p:cNvPr>
          <p:cNvSpPr>
            <a:spLocks noGrp="1"/>
          </p:cNvSpPr>
          <p:nvPr>
            <p:ph type="body" idx="1"/>
          </p:nvPr>
        </p:nvSpPr>
        <p:spPr>
          <a:xfrm>
            <a:off x="582281" y="2088520"/>
            <a:ext cx="4166068" cy="381000"/>
          </a:xfrm>
        </p:spPr>
        <p:txBody>
          <a:bodyPr/>
          <a:lstStyle/>
          <a:p>
            <a:r>
              <a:rPr lang="en-US"/>
              <a:t>our mission</a:t>
            </a:r>
          </a:p>
        </p:txBody>
      </p:sp>
      <p:sp>
        <p:nvSpPr>
          <p:cNvPr id="12" name="Content Placeholder 11">
            <a:extLst>
              <a:ext uri="{FF2B5EF4-FFF2-40B4-BE49-F238E27FC236}">
                <a16:creationId xmlns:a16="http://schemas.microsoft.com/office/drawing/2014/main" id="{6AEAF9BB-B714-1AA4-DBB8-8D4E8FE945D0}"/>
              </a:ext>
            </a:extLst>
          </p:cNvPr>
          <p:cNvSpPr>
            <a:spLocks noGrp="1"/>
          </p:cNvSpPr>
          <p:nvPr>
            <p:ph sz="half" idx="2"/>
          </p:nvPr>
        </p:nvSpPr>
        <p:spPr>
          <a:xfrm>
            <a:off x="582281" y="2469520"/>
            <a:ext cx="4166068" cy="1717130"/>
          </a:xfrm>
        </p:spPr>
        <p:txBody>
          <a:bodyPr>
            <a:normAutofit/>
          </a:bodyPr>
          <a:lstStyle/>
          <a:p>
            <a:pPr marL="0" indent="0">
              <a:buNone/>
            </a:pPr>
            <a:r>
              <a:rPr lang="en-US" sz="1400">
                <a:latin typeface="Segoe UI" panose="020B0502040204020203" pitchFamily="34" charset="0"/>
                <a:cs typeface="Segoe UI" panose="020B0502040204020203" pitchFamily="34" charset="0"/>
              </a:rPr>
              <a:t>minimize technical and intelligence surprise, by synchronizing scientific, intelligence, and operational detection, identification, attribution, and mitigation of unidentified, anomalous objects </a:t>
            </a:r>
            <a:r>
              <a:rPr lang="en-US" sz="1400"/>
              <a:t>in the vicinity of national security areas</a:t>
            </a:r>
          </a:p>
        </p:txBody>
      </p:sp>
      <p:sp>
        <p:nvSpPr>
          <p:cNvPr id="13" name="Text Placeholder 12">
            <a:extLst>
              <a:ext uri="{FF2B5EF4-FFF2-40B4-BE49-F238E27FC236}">
                <a16:creationId xmlns:a16="http://schemas.microsoft.com/office/drawing/2014/main" id="{157CD8DC-47DD-CF46-54AE-81E8316C7A93}"/>
              </a:ext>
            </a:extLst>
          </p:cNvPr>
          <p:cNvSpPr>
            <a:spLocks noGrp="1"/>
          </p:cNvSpPr>
          <p:nvPr>
            <p:ph type="body" sz="quarter" idx="3"/>
          </p:nvPr>
        </p:nvSpPr>
        <p:spPr>
          <a:xfrm>
            <a:off x="581616" y="4283080"/>
            <a:ext cx="4166069" cy="381000"/>
          </a:xfrm>
        </p:spPr>
        <p:txBody>
          <a:bodyPr/>
          <a:lstStyle/>
          <a:p>
            <a:r>
              <a:rPr lang="en-US"/>
              <a:t>our vision</a:t>
            </a:r>
          </a:p>
        </p:txBody>
      </p:sp>
      <p:sp>
        <p:nvSpPr>
          <p:cNvPr id="14" name="Content Placeholder 13">
            <a:extLst>
              <a:ext uri="{FF2B5EF4-FFF2-40B4-BE49-F238E27FC236}">
                <a16:creationId xmlns:a16="http://schemas.microsoft.com/office/drawing/2014/main" id="{C8C06EED-228A-9352-306C-7CD9FFBF4B1A}"/>
              </a:ext>
            </a:extLst>
          </p:cNvPr>
          <p:cNvSpPr>
            <a:spLocks noGrp="1"/>
          </p:cNvSpPr>
          <p:nvPr>
            <p:ph sz="quarter" idx="4"/>
          </p:nvPr>
        </p:nvSpPr>
        <p:spPr>
          <a:xfrm>
            <a:off x="581616" y="4664080"/>
            <a:ext cx="4166069" cy="1717130"/>
          </a:xfrm>
        </p:spPr>
        <p:txBody>
          <a:bodyPr/>
          <a:lstStyle/>
          <a:p>
            <a:pPr marL="0" indent="0">
              <a:buNone/>
            </a:pPr>
            <a:r>
              <a:rPr lang="en-US" sz="1400">
                <a:latin typeface="Segoe UI" panose="020B0502040204020203" pitchFamily="34" charset="0"/>
                <a:cs typeface="Segoe UI" panose="020B0502040204020203" pitchFamily="34" charset="0"/>
              </a:rPr>
              <a:t>unidentified, anomalous objects are effectively and efficiently detected, tracked, analyzed, and managed </a:t>
            </a:r>
            <a:r>
              <a:rPr lang="en-US" sz="1400"/>
              <a:t>by way of normalized DoD, IC, and civil business practices; by adherence to the highest scientific and intelligence-tradecraft standards; and with greater transparency and shared awareness</a:t>
            </a:r>
          </a:p>
        </p:txBody>
      </p:sp>
      <p:sp>
        <p:nvSpPr>
          <p:cNvPr id="72" name="Title 71">
            <a:extLst>
              <a:ext uri="{FF2B5EF4-FFF2-40B4-BE49-F238E27FC236}">
                <a16:creationId xmlns:a16="http://schemas.microsoft.com/office/drawing/2014/main" id="{C793AA63-CDA8-C0DC-E937-412B37D2E4D8}"/>
              </a:ext>
            </a:extLst>
          </p:cNvPr>
          <p:cNvSpPr>
            <a:spLocks noGrp="1"/>
          </p:cNvSpPr>
          <p:nvPr>
            <p:ph type="title"/>
          </p:nvPr>
        </p:nvSpPr>
        <p:spPr/>
        <p:txBody>
          <a:bodyPr>
            <a:normAutofit fontScale="90000"/>
          </a:bodyPr>
          <a:lstStyle/>
          <a:p>
            <a:r>
              <a:rPr lang="en-US"/>
              <a:t>AARO is a uniquely-capable, Defense Department organization that integrates </a:t>
            </a:r>
            <a:br>
              <a:rPr lang="en-US"/>
            </a:br>
            <a:r>
              <a:rPr lang="en-US">
                <a:latin typeface="Segoe UI" panose="020B0502040204020203" pitchFamily="34" charset="0"/>
                <a:cs typeface="Segoe UI" panose="020B0502040204020203" pitchFamily="34" charset="0"/>
              </a:rPr>
              <a:t>operational</a:t>
            </a:r>
            <a:r>
              <a:rPr lang="en-US"/>
              <a:t>,</a:t>
            </a:r>
            <a:r>
              <a:rPr lang="en-US">
                <a:latin typeface="Segoe UI" panose="020B0502040204020203" pitchFamily="34" charset="0"/>
                <a:cs typeface="Segoe UI" panose="020B0502040204020203" pitchFamily="34" charset="0"/>
              </a:rPr>
              <a:t> scientific</a:t>
            </a:r>
            <a:r>
              <a:rPr lang="en-US"/>
              <a:t>, and </a:t>
            </a:r>
            <a:r>
              <a:rPr lang="en-US">
                <a:latin typeface="Segoe UI" panose="020B0502040204020203" pitchFamily="34" charset="0"/>
                <a:cs typeface="Segoe UI" panose="020B0502040204020203" pitchFamily="34" charset="0"/>
              </a:rPr>
              <a:t>intelligence</a:t>
            </a:r>
            <a:r>
              <a:rPr lang="en-US"/>
              <a:t> capabilities to resolve UAP.</a:t>
            </a:r>
          </a:p>
        </p:txBody>
      </p:sp>
      <p:sp>
        <p:nvSpPr>
          <p:cNvPr id="74" name="Text Placeholder 73">
            <a:extLst>
              <a:ext uri="{FF2B5EF4-FFF2-40B4-BE49-F238E27FC236}">
                <a16:creationId xmlns:a16="http://schemas.microsoft.com/office/drawing/2014/main" id="{9B7BB9C2-E567-C002-F416-1BD254111B2C}"/>
              </a:ext>
            </a:extLst>
          </p:cNvPr>
          <p:cNvSpPr>
            <a:spLocks noGrp="1"/>
          </p:cNvSpPr>
          <p:nvPr>
            <p:ph type="body" sz="quarter" idx="12"/>
          </p:nvPr>
        </p:nvSpPr>
        <p:spPr>
          <a:xfrm>
            <a:off x="8228095" y="1874019"/>
            <a:ext cx="2753565" cy="381000"/>
          </a:xfrm>
          <a:solidFill>
            <a:schemeClr val="tx2">
              <a:lumMod val="40000"/>
              <a:lumOff val="60000"/>
            </a:schemeClr>
          </a:solidFill>
          <a:ln>
            <a:solidFill>
              <a:schemeClr val="tx1"/>
            </a:solidFill>
            <a:prstDash val="dash"/>
          </a:ln>
        </p:spPr>
        <p:txBody>
          <a:bodyPr>
            <a:normAutofit/>
          </a:bodyPr>
          <a:lstStyle/>
          <a:p>
            <a:r>
              <a:rPr lang="en-US" sz="1600" u="none">
                <a:latin typeface="Agency FB" panose="020B0503020202020204" pitchFamily="34" charset="0"/>
              </a:rPr>
              <a:t>key scientific and intelligence questions</a:t>
            </a:r>
          </a:p>
        </p:txBody>
      </p:sp>
      <p:sp>
        <p:nvSpPr>
          <p:cNvPr id="75" name="Content Placeholder 74">
            <a:extLst>
              <a:ext uri="{FF2B5EF4-FFF2-40B4-BE49-F238E27FC236}">
                <a16:creationId xmlns:a16="http://schemas.microsoft.com/office/drawing/2014/main" id="{B550DA24-CB0E-BEB7-D7FE-7E3EB14160EA}"/>
              </a:ext>
            </a:extLst>
          </p:cNvPr>
          <p:cNvSpPr>
            <a:spLocks noGrp="1"/>
          </p:cNvSpPr>
          <p:nvPr>
            <p:ph sz="quarter" idx="13"/>
          </p:nvPr>
        </p:nvSpPr>
        <p:spPr>
          <a:xfrm>
            <a:off x="6538784" y="2390851"/>
            <a:ext cx="4442876" cy="3990359"/>
          </a:xfrm>
          <a:prstGeom prst="roundRect">
            <a:avLst>
              <a:gd name="adj" fmla="val 2474"/>
            </a:avLst>
          </a:prstGeom>
          <a:solidFill>
            <a:schemeClr val="bg1">
              <a:lumMod val="85000"/>
              <a:alpha val="45098"/>
            </a:schemeClr>
          </a:solidFill>
          <a:ln w="12700">
            <a:solidFill>
              <a:schemeClr val="tx1">
                <a:lumMod val="85000"/>
                <a:lumOff val="15000"/>
              </a:schemeClr>
            </a:solidFill>
          </a:ln>
        </p:spPr>
        <p:txBody>
          <a:bodyPr>
            <a:normAutofit fontScale="92500" lnSpcReduction="10000"/>
          </a:bodyPr>
          <a:lstStyle/>
          <a:p>
            <a:pPr marL="287338"/>
            <a:r>
              <a:rPr lang="en-US" sz="1400" dirty="0"/>
              <a:t>Physical, technical, behavioral, and contextual </a:t>
            </a:r>
            <a:r>
              <a:rPr lang="en-US" sz="1400" dirty="0">
                <a:latin typeface="Segoe UI" panose="020B0502040204020203" pitchFamily="34" charset="0"/>
                <a:cs typeface="Segoe UI" panose="020B0502040204020203" pitchFamily="34" charset="0"/>
              </a:rPr>
              <a:t>characteristics</a:t>
            </a:r>
            <a:r>
              <a:rPr lang="en-US" sz="1400" dirty="0"/>
              <a:t> of phenomena, their composition, and their movement</a:t>
            </a:r>
            <a:br>
              <a:rPr lang="en-US" sz="1400" dirty="0"/>
            </a:br>
            <a:endParaRPr lang="en-US" sz="1400" dirty="0"/>
          </a:p>
          <a:p>
            <a:pPr marL="287338"/>
            <a:r>
              <a:rPr lang="en-US" sz="1400" dirty="0">
                <a:latin typeface="Segoe UI" panose="020B0502040204020203" pitchFamily="34" charset="0"/>
                <a:cs typeface="Segoe UI" panose="020B0502040204020203" pitchFamily="34" charset="0"/>
              </a:rPr>
              <a:t>Capabilities</a:t>
            </a:r>
            <a:r>
              <a:rPr lang="en-US" sz="1400" dirty="0"/>
              <a:t>, </a:t>
            </a:r>
            <a:r>
              <a:rPr lang="en-US" sz="1400" dirty="0">
                <a:latin typeface="Segoe UI" panose="020B0502040204020203" pitchFamily="34" charset="0"/>
                <a:cs typeface="Segoe UI" panose="020B0502040204020203" pitchFamily="34" charset="0"/>
              </a:rPr>
              <a:t>limitations</a:t>
            </a:r>
            <a:r>
              <a:rPr lang="en-US" sz="1400" dirty="0"/>
              <a:t>, and </a:t>
            </a:r>
            <a:r>
              <a:rPr lang="en-US" sz="1400" dirty="0">
                <a:latin typeface="Segoe UI" panose="020B0502040204020203" pitchFamily="34" charset="0"/>
                <a:cs typeface="Segoe UI" panose="020B0502040204020203" pitchFamily="34" charset="0"/>
              </a:rPr>
              <a:t>vulnerabilities</a:t>
            </a:r>
            <a:r>
              <a:rPr lang="en-US" sz="1400" dirty="0"/>
              <a:t> of phenomena and any assessed technological gap between phenomena and the United States</a:t>
            </a:r>
            <a:br>
              <a:rPr lang="en-US" sz="1400" dirty="0"/>
            </a:br>
            <a:endParaRPr lang="en-US" sz="1400" dirty="0"/>
          </a:p>
          <a:p>
            <a:pPr marL="287338"/>
            <a:r>
              <a:rPr lang="en-US" sz="1400" dirty="0"/>
              <a:t>Indications and characteristics of </a:t>
            </a:r>
            <a:r>
              <a:rPr lang="en-US" sz="1400" dirty="0">
                <a:latin typeface="Segoe UI" panose="020B0502040204020203" pitchFamily="34" charset="0"/>
                <a:cs typeface="Segoe UI" panose="020B0502040204020203" pitchFamily="34" charset="0"/>
              </a:rPr>
              <a:t>hazards</a:t>
            </a:r>
            <a:r>
              <a:rPr lang="en-US" sz="1400" dirty="0"/>
              <a:t>, </a:t>
            </a:r>
            <a:r>
              <a:rPr lang="en-US" sz="1400" dirty="0">
                <a:latin typeface="Segoe UI" panose="020B0502040204020203" pitchFamily="34" charset="0"/>
                <a:cs typeface="Segoe UI" panose="020B0502040204020203" pitchFamily="34" charset="0"/>
              </a:rPr>
              <a:t>risks</a:t>
            </a:r>
            <a:r>
              <a:rPr lang="en-US" sz="1400" dirty="0"/>
              <a:t> and/or </a:t>
            </a:r>
            <a:r>
              <a:rPr lang="en-US" sz="1400" dirty="0">
                <a:latin typeface="Segoe UI" panose="020B0502040204020203" pitchFamily="34" charset="0"/>
                <a:cs typeface="Segoe UI" panose="020B0502040204020203" pitchFamily="34" charset="0"/>
              </a:rPr>
              <a:t>threats</a:t>
            </a:r>
            <a:r>
              <a:rPr lang="en-US" sz="1400" dirty="0"/>
              <a:t> by phenomena to the United States, its people, its equities, and/or its instruments of national power</a:t>
            </a:r>
            <a:br>
              <a:rPr lang="en-US" sz="1400" dirty="0"/>
            </a:br>
            <a:endParaRPr lang="en-US" sz="1400" dirty="0"/>
          </a:p>
          <a:p>
            <a:pPr marL="287338"/>
            <a:r>
              <a:rPr lang="en-US" sz="1400" dirty="0">
                <a:latin typeface="Segoe UI" panose="020B0502040204020203" pitchFamily="34" charset="0"/>
                <a:cs typeface="Segoe UI" panose="020B0502040204020203" pitchFamily="34" charset="0"/>
              </a:rPr>
              <a:t>Attribution</a:t>
            </a:r>
            <a:r>
              <a:rPr lang="en-US" sz="1400" dirty="0"/>
              <a:t> of phenomena to natural and/or artificial sources</a:t>
            </a:r>
            <a:br>
              <a:rPr lang="en-US" sz="1400" dirty="0"/>
            </a:br>
            <a:endParaRPr lang="en-US" sz="1400" dirty="0"/>
          </a:p>
          <a:p>
            <a:pPr marL="287338"/>
            <a:r>
              <a:rPr lang="en-US" sz="1400" dirty="0"/>
              <a:t>Indications of </a:t>
            </a:r>
            <a:r>
              <a:rPr lang="en-US" sz="1400" dirty="0">
                <a:latin typeface="Segoe UI" panose="020B0502040204020203" pitchFamily="34" charset="0"/>
                <a:cs typeface="Segoe UI" panose="020B0502040204020203" pitchFamily="34" charset="0"/>
              </a:rPr>
              <a:t>foreign observation </a:t>
            </a:r>
            <a:r>
              <a:rPr lang="en-US" sz="1400" dirty="0"/>
              <a:t>of and reaction to phenomena</a:t>
            </a:r>
            <a:br>
              <a:rPr lang="en-US" sz="1400" dirty="0"/>
            </a:br>
            <a:endParaRPr lang="en-US" sz="1400" dirty="0"/>
          </a:p>
          <a:p>
            <a:pPr marL="287338"/>
            <a:r>
              <a:rPr lang="en-US" sz="1400" dirty="0"/>
              <a:t>The </a:t>
            </a:r>
            <a:r>
              <a:rPr lang="en-US" sz="1400" dirty="0">
                <a:latin typeface="Segoe UI" panose="020B0502040204020203" pitchFamily="34" charset="0"/>
                <a:cs typeface="Segoe UI" panose="020B0502040204020203" pitchFamily="34" charset="0"/>
              </a:rPr>
              <a:t>disposition</a:t>
            </a:r>
            <a:r>
              <a:rPr lang="en-US" sz="1400" dirty="0"/>
              <a:t> of observed phenomena</a:t>
            </a:r>
          </a:p>
        </p:txBody>
      </p:sp>
      <p:grpSp>
        <p:nvGrpSpPr>
          <p:cNvPr id="23" name="Group 22">
            <a:extLst>
              <a:ext uri="{FF2B5EF4-FFF2-40B4-BE49-F238E27FC236}">
                <a16:creationId xmlns:a16="http://schemas.microsoft.com/office/drawing/2014/main" id="{984C6252-492D-308B-83E8-70DE47F57106}"/>
              </a:ext>
            </a:extLst>
          </p:cNvPr>
          <p:cNvGrpSpPr/>
          <p:nvPr/>
        </p:nvGrpSpPr>
        <p:grpSpPr>
          <a:xfrm>
            <a:off x="7628709" y="2064707"/>
            <a:ext cx="527072" cy="326144"/>
            <a:chOff x="7628709" y="2064707"/>
            <a:chExt cx="489855" cy="326144"/>
          </a:xfrm>
        </p:grpSpPr>
        <p:cxnSp>
          <p:nvCxnSpPr>
            <p:cNvPr id="17" name="Straight Connector 16">
              <a:extLst>
                <a:ext uri="{FF2B5EF4-FFF2-40B4-BE49-F238E27FC236}">
                  <a16:creationId xmlns:a16="http://schemas.microsoft.com/office/drawing/2014/main" id="{AD3997C2-154A-8056-5C71-037E837C9F72}"/>
                </a:ext>
              </a:extLst>
            </p:cNvPr>
            <p:cNvCxnSpPr/>
            <p:nvPr/>
          </p:nvCxnSpPr>
          <p:spPr>
            <a:xfrm flipH="1">
              <a:off x="7628709" y="2064707"/>
              <a:ext cx="4898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B48F16-64AD-5E93-3392-D46044EA5B67}"/>
                </a:ext>
              </a:extLst>
            </p:cNvPr>
            <p:cNvCxnSpPr>
              <a:cxnSpLocks/>
            </p:cNvCxnSpPr>
            <p:nvPr/>
          </p:nvCxnSpPr>
          <p:spPr>
            <a:xfrm flipV="1">
              <a:off x="7628709" y="2064707"/>
              <a:ext cx="0" cy="3261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196C6BEE-0B13-3C75-72FF-63EABFBE1492}"/>
              </a:ext>
            </a:extLst>
          </p:cNvPr>
          <p:cNvCxnSpPr/>
          <p:nvPr/>
        </p:nvCxnSpPr>
        <p:spPr>
          <a:xfrm flipV="1">
            <a:off x="8228095" y="1874019"/>
            <a:ext cx="0" cy="381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35E548-B8B1-CDCE-2CA8-5058D6E51A1D}"/>
              </a:ext>
            </a:extLst>
          </p:cNvPr>
          <p:cNvCxnSpPr>
            <a:cxnSpLocks/>
          </p:cNvCxnSpPr>
          <p:nvPr/>
        </p:nvCxnSpPr>
        <p:spPr>
          <a:xfrm flipH="1">
            <a:off x="8228095" y="1874019"/>
            <a:ext cx="275356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4CF040-EF67-50B1-DD7D-3858FCA46579}"/>
              </a:ext>
            </a:extLst>
          </p:cNvPr>
          <p:cNvCxnSpPr/>
          <p:nvPr/>
        </p:nvCxnSpPr>
        <p:spPr>
          <a:xfrm flipV="1">
            <a:off x="8186820" y="1874019"/>
            <a:ext cx="0" cy="381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8C962C-584C-49A7-8527-7431873194BF}"/>
              </a:ext>
            </a:extLst>
          </p:cNvPr>
          <p:cNvSpPr/>
          <p:nvPr/>
        </p:nvSpPr>
        <p:spPr>
          <a:xfrm>
            <a:off x="275303" y="5384799"/>
            <a:ext cx="11641393" cy="701965"/>
          </a:xfrm>
          <a:prstGeom prst="rect">
            <a:avLst/>
          </a:prstGeom>
          <a:solidFill>
            <a:schemeClr val="bg1">
              <a:lumMod val="95000"/>
            </a:schemeClr>
          </a:solidFill>
          <a:ln w="3175">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71ECBC-D4C8-48A0-A78C-434FB4AD50BD}"/>
              </a:ext>
            </a:extLst>
          </p:cNvPr>
          <p:cNvSpPr>
            <a:spLocks noGrp="1"/>
          </p:cNvSpPr>
          <p:nvPr>
            <p:ph type="body" idx="1"/>
          </p:nvPr>
        </p:nvSpPr>
        <p:spPr/>
        <p:txBody>
          <a:bodyPr/>
          <a:lstStyle/>
          <a:p>
            <a:r>
              <a:rPr lang="en-US" dirty="0"/>
              <a:t>US Territory &amp; Operating Areas</a:t>
            </a:r>
          </a:p>
        </p:txBody>
      </p:sp>
      <p:sp>
        <p:nvSpPr>
          <p:cNvPr id="3" name="Content Placeholder 2">
            <a:extLst>
              <a:ext uri="{FF2B5EF4-FFF2-40B4-BE49-F238E27FC236}">
                <a16:creationId xmlns:a16="http://schemas.microsoft.com/office/drawing/2014/main" id="{F4F219D3-1FB0-4E7A-8A6B-8E2310191C4B}"/>
              </a:ext>
            </a:extLst>
          </p:cNvPr>
          <p:cNvSpPr>
            <a:spLocks noGrp="1"/>
          </p:cNvSpPr>
          <p:nvPr>
            <p:ph sz="half" idx="2"/>
          </p:nvPr>
        </p:nvSpPr>
        <p:spPr/>
        <p:txBody>
          <a:bodyPr/>
          <a:lstStyle/>
          <a:p>
            <a:r>
              <a:rPr lang="en-US" dirty="0"/>
              <a:t>DoD observations and reporting of UAP most often in the vicinity of US military facilities and operating areas</a:t>
            </a:r>
          </a:p>
          <a:p>
            <a:r>
              <a:rPr lang="en-US" dirty="0"/>
              <a:t>Threats to the immediate safety of US citizens and Government facilities, across domains, is priority</a:t>
            </a:r>
          </a:p>
          <a:p>
            <a:r>
              <a:rPr lang="en-US" dirty="0"/>
              <a:t>Safety and security risks of UAP heighten US Government awareness and drives research and mitigation efforts</a:t>
            </a:r>
            <a:br>
              <a:rPr lang="en-US" dirty="0"/>
            </a:br>
            <a:br>
              <a:rPr lang="en-US" dirty="0"/>
            </a:br>
            <a:br>
              <a:rPr lang="en-US" dirty="0"/>
            </a:br>
            <a:endParaRPr lang="en-US" dirty="0"/>
          </a:p>
          <a:p>
            <a:pPr>
              <a:buFont typeface="Segoe UI Symbol" panose="020B0502040204020203" pitchFamily="34" charset="0"/>
              <a:buChar char=""/>
            </a:pPr>
            <a:r>
              <a:rPr lang="en-US" dirty="0"/>
              <a:t> Key partners and stakeholders include </a:t>
            </a:r>
            <a:br>
              <a:rPr lang="en-US" dirty="0"/>
            </a:br>
            <a:r>
              <a:rPr lang="en-US" dirty="0"/>
              <a:t> </a:t>
            </a:r>
            <a:r>
              <a:rPr lang="en-US" dirty="0">
                <a:latin typeface="Segoe UI" panose="020B0502040204020203" pitchFamily="34" charset="0"/>
                <a:cs typeface="Segoe UI" panose="020B0502040204020203" pitchFamily="34" charset="0"/>
              </a:rPr>
              <a:t>DoD, IC, </a:t>
            </a:r>
            <a:r>
              <a:rPr lang="en-US" dirty="0" err="1">
                <a:latin typeface="Segoe UI" panose="020B0502040204020203" pitchFamily="34" charset="0"/>
                <a:cs typeface="Segoe UI" panose="020B0502040204020203" pitchFamily="34" charset="0"/>
              </a:rPr>
              <a:t>DoJ</a:t>
            </a:r>
            <a:r>
              <a:rPr lang="en-US" dirty="0">
                <a:latin typeface="Segoe UI" panose="020B0502040204020203" pitchFamily="34" charset="0"/>
                <a:cs typeface="Segoe UI" panose="020B0502040204020203" pitchFamily="34" charset="0"/>
              </a:rPr>
              <a:t>, NASA, FAA</a:t>
            </a:r>
          </a:p>
        </p:txBody>
      </p:sp>
      <p:sp>
        <p:nvSpPr>
          <p:cNvPr id="4" name="Text Placeholder 3">
            <a:extLst>
              <a:ext uri="{FF2B5EF4-FFF2-40B4-BE49-F238E27FC236}">
                <a16:creationId xmlns:a16="http://schemas.microsoft.com/office/drawing/2014/main" id="{883984A1-C57F-44C6-A55B-07F80CC93D02}"/>
              </a:ext>
            </a:extLst>
          </p:cNvPr>
          <p:cNvSpPr>
            <a:spLocks noGrp="1"/>
          </p:cNvSpPr>
          <p:nvPr>
            <p:ph type="body" sz="quarter" idx="3"/>
          </p:nvPr>
        </p:nvSpPr>
        <p:spPr/>
        <p:txBody>
          <a:bodyPr/>
          <a:lstStyle/>
          <a:p>
            <a:r>
              <a:rPr lang="en-US" dirty="0"/>
              <a:t>US Strategic Capabilities</a:t>
            </a:r>
          </a:p>
        </p:txBody>
      </p:sp>
      <p:sp>
        <p:nvSpPr>
          <p:cNvPr id="5" name="Content Placeholder 4">
            <a:extLst>
              <a:ext uri="{FF2B5EF4-FFF2-40B4-BE49-F238E27FC236}">
                <a16:creationId xmlns:a16="http://schemas.microsoft.com/office/drawing/2014/main" id="{082ED87A-9041-4601-8E13-0058238E9211}"/>
              </a:ext>
            </a:extLst>
          </p:cNvPr>
          <p:cNvSpPr>
            <a:spLocks noGrp="1"/>
          </p:cNvSpPr>
          <p:nvPr>
            <p:ph sz="quarter" idx="4"/>
          </p:nvPr>
        </p:nvSpPr>
        <p:spPr/>
        <p:txBody>
          <a:bodyPr>
            <a:normAutofit lnSpcReduction="10000"/>
          </a:bodyPr>
          <a:lstStyle/>
          <a:p>
            <a:r>
              <a:rPr lang="en-US" dirty="0"/>
              <a:t>Reporting on UAP proximity to strategic capabilities and critical infrastructure primarily historical; analysis limited by information currency and source reliability</a:t>
            </a:r>
            <a:br>
              <a:rPr lang="en-US" dirty="0"/>
            </a:br>
            <a:endParaRPr lang="en-US" dirty="0"/>
          </a:p>
          <a:p>
            <a:r>
              <a:rPr lang="en-US" dirty="0"/>
              <a:t>Consequence of UAP in the vicinity of strategic capabilities is high, potentially threatening strategic deterrence and safety of civil society</a:t>
            </a:r>
            <a:br>
              <a:rPr lang="en-US" dirty="0"/>
            </a:br>
            <a:endParaRPr lang="en-US" dirty="0"/>
          </a:p>
          <a:p>
            <a:r>
              <a:rPr lang="en-US" dirty="0"/>
              <a:t>DoD strengthening observations and reporting capabilities near US strategic capabilities and critical infrastructure</a:t>
            </a:r>
            <a:br>
              <a:rPr lang="en-US" dirty="0"/>
            </a:br>
            <a:endParaRPr lang="en-US" dirty="0"/>
          </a:p>
          <a:p>
            <a:pPr>
              <a:buFont typeface="Segoe UI Symbol" panose="020B0502040204020203" pitchFamily="34" charset="0"/>
              <a:buChar char=""/>
            </a:pPr>
            <a:r>
              <a:rPr lang="en-US" dirty="0"/>
              <a:t> Key partners and stakeholders include  </a:t>
            </a:r>
            <a:br>
              <a:rPr lang="en-US" dirty="0"/>
            </a:br>
            <a:r>
              <a:rPr lang="en-US" dirty="0"/>
              <a:t> </a:t>
            </a:r>
            <a:r>
              <a:rPr lang="en-US" dirty="0">
                <a:latin typeface="Segoe UI" panose="020B0502040204020203" pitchFamily="34" charset="0"/>
                <a:cs typeface="Segoe UI" panose="020B0502040204020203" pitchFamily="34" charset="0"/>
              </a:rPr>
              <a:t>DoD, IC, DoE </a:t>
            </a:r>
            <a:r>
              <a:rPr lang="en-US" dirty="0"/>
              <a:t>and </a:t>
            </a:r>
            <a:r>
              <a:rPr lang="en-US" dirty="0">
                <a:latin typeface="Segoe UI" panose="020B0502040204020203" pitchFamily="34" charset="0"/>
                <a:cs typeface="Segoe UI" panose="020B0502040204020203" pitchFamily="34" charset="0"/>
              </a:rPr>
              <a:t>NNSA</a:t>
            </a:r>
            <a:r>
              <a:rPr lang="en-US" dirty="0"/>
              <a:t>, </a:t>
            </a:r>
            <a:r>
              <a:rPr lang="en-US" dirty="0" err="1">
                <a:latin typeface="Segoe UI" panose="020B0502040204020203" pitchFamily="34" charset="0"/>
                <a:cs typeface="Segoe UI" panose="020B0502040204020203" pitchFamily="34" charset="0"/>
              </a:rPr>
              <a:t>DoJ</a:t>
            </a:r>
            <a:r>
              <a:rPr lang="en-US" dirty="0"/>
              <a:t>, </a:t>
            </a:r>
            <a:r>
              <a:rPr lang="en-US" dirty="0">
                <a:latin typeface="Segoe UI" panose="020B0502040204020203" pitchFamily="34" charset="0"/>
                <a:cs typeface="Segoe UI" panose="020B0502040204020203" pitchFamily="34" charset="0"/>
              </a:rPr>
              <a:t>DHS</a:t>
            </a:r>
            <a:br>
              <a:rPr lang="en-US" dirty="0"/>
            </a:br>
            <a:endParaRPr lang="en-US" dirty="0"/>
          </a:p>
        </p:txBody>
      </p:sp>
      <p:sp>
        <p:nvSpPr>
          <p:cNvPr id="7" name="Title 6">
            <a:extLst>
              <a:ext uri="{FF2B5EF4-FFF2-40B4-BE49-F238E27FC236}">
                <a16:creationId xmlns:a16="http://schemas.microsoft.com/office/drawing/2014/main" id="{B3DF553D-902B-4B59-905B-C76286458558}"/>
              </a:ext>
            </a:extLst>
          </p:cNvPr>
          <p:cNvSpPr>
            <a:spLocks noGrp="1"/>
          </p:cNvSpPr>
          <p:nvPr>
            <p:ph type="title"/>
          </p:nvPr>
        </p:nvSpPr>
        <p:spPr>
          <a:xfrm>
            <a:off x="275303" y="633886"/>
            <a:ext cx="10707022" cy="1037896"/>
          </a:xfrm>
          <a:solidFill>
            <a:srgbClr val="FFFFFF">
              <a:alpha val="80000"/>
            </a:srgbClr>
          </a:solidFill>
        </p:spPr>
        <p:txBody>
          <a:bodyPr>
            <a:noAutofit/>
          </a:bodyPr>
          <a:lstStyle/>
          <a:p>
            <a:r>
              <a:rPr lang="en-US" dirty="0"/>
              <a:t>The potentially </a:t>
            </a:r>
            <a:r>
              <a:rPr lang="en-US" dirty="0">
                <a:latin typeface="Segoe UI" panose="020B0502040204020203" pitchFamily="34" charset="0"/>
                <a:cs typeface="Segoe UI" panose="020B0502040204020203" pitchFamily="34" charset="0"/>
              </a:rPr>
              <a:t>ubiquitous presence </a:t>
            </a:r>
            <a:r>
              <a:rPr lang="en-US" dirty="0"/>
              <a:t>of UAP defines the national-security</a:t>
            </a:r>
            <a:br>
              <a:rPr lang="en-US" dirty="0"/>
            </a:br>
            <a:r>
              <a:rPr lang="en-US" dirty="0"/>
              <a:t>implications and drives the </a:t>
            </a:r>
            <a:r>
              <a:rPr lang="en-US" dirty="0">
                <a:latin typeface="Segoe UI" panose="020B0502040204020203" pitchFamily="34" charset="0"/>
                <a:cs typeface="Segoe UI" panose="020B0502040204020203" pitchFamily="34" charset="0"/>
              </a:rPr>
              <a:t>broad range </a:t>
            </a:r>
            <a:r>
              <a:rPr lang="en-US" dirty="0"/>
              <a:t>of</a:t>
            </a:r>
            <a:r>
              <a:rPr lang="en-US" dirty="0">
                <a:latin typeface="Segoe UI" panose="020B0502040204020203" pitchFamily="34" charset="0"/>
                <a:cs typeface="Segoe UI" panose="020B0502040204020203" pitchFamily="34" charset="0"/>
              </a:rPr>
              <a:t> stakeholders </a:t>
            </a:r>
            <a:r>
              <a:rPr lang="en-US" dirty="0"/>
              <a:t>and demand for rigorous </a:t>
            </a:r>
            <a:r>
              <a:rPr lang="en-US" dirty="0">
                <a:latin typeface="Segoe UI" panose="020B0502040204020203" pitchFamily="34" charset="0"/>
                <a:cs typeface="Segoe UI" panose="020B0502040204020203" pitchFamily="34" charset="0"/>
              </a:rPr>
              <a:t>scientific understanding </a:t>
            </a:r>
            <a:r>
              <a:rPr lang="en-US" dirty="0"/>
              <a:t>of and intelligence on phenomena</a:t>
            </a:r>
          </a:p>
        </p:txBody>
      </p:sp>
      <p:sp>
        <p:nvSpPr>
          <p:cNvPr id="8" name="Text Placeholder 7">
            <a:extLst>
              <a:ext uri="{FF2B5EF4-FFF2-40B4-BE49-F238E27FC236}">
                <a16:creationId xmlns:a16="http://schemas.microsoft.com/office/drawing/2014/main" id="{217E397B-9E66-407E-859E-3120401D49AA}"/>
              </a:ext>
            </a:extLst>
          </p:cNvPr>
          <p:cNvSpPr>
            <a:spLocks noGrp="1"/>
          </p:cNvSpPr>
          <p:nvPr>
            <p:ph type="body" sz="quarter" idx="12"/>
          </p:nvPr>
        </p:nvSpPr>
        <p:spPr/>
        <p:txBody>
          <a:bodyPr/>
          <a:lstStyle/>
          <a:p>
            <a:r>
              <a:rPr lang="en-US" dirty="0"/>
              <a:t>Foreign Territory &amp; Operating Areas</a:t>
            </a:r>
          </a:p>
        </p:txBody>
      </p:sp>
      <p:sp>
        <p:nvSpPr>
          <p:cNvPr id="9" name="Content Placeholder 8">
            <a:extLst>
              <a:ext uri="{FF2B5EF4-FFF2-40B4-BE49-F238E27FC236}">
                <a16:creationId xmlns:a16="http://schemas.microsoft.com/office/drawing/2014/main" id="{7A0E4B38-E5DA-4435-8B12-8E83D905A66E}"/>
              </a:ext>
            </a:extLst>
          </p:cNvPr>
          <p:cNvSpPr>
            <a:spLocks noGrp="1"/>
          </p:cNvSpPr>
          <p:nvPr>
            <p:ph sz="quarter" idx="13"/>
          </p:nvPr>
        </p:nvSpPr>
        <p:spPr>
          <a:xfrm>
            <a:off x="8105960" y="2208259"/>
            <a:ext cx="3810736" cy="4060032"/>
          </a:xfrm>
        </p:spPr>
        <p:txBody>
          <a:bodyPr/>
          <a:lstStyle/>
          <a:p>
            <a:r>
              <a:rPr lang="en-US" dirty="0"/>
              <a:t>Reporting on UAP activity in foreign territory or operating areas limited by source reliability</a:t>
            </a:r>
            <a:br>
              <a:rPr lang="en-US" dirty="0"/>
            </a:br>
            <a:endParaRPr lang="en-US" dirty="0"/>
          </a:p>
          <a:p>
            <a:r>
              <a:rPr lang="en-US" dirty="0"/>
              <a:t>Consequence of such moderate-to-high, potentially leading to adversarial misattribution of UAP to the United States</a:t>
            </a:r>
            <a:br>
              <a:rPr lang="en-US" dirty="0"/>
            </a:br>
            <a:endParaRPr lang="en-US" dirty="0"/>
          </a:p>
          <a:p>
            <a:r>
              <a:rPr lang="en-US" dirty="0"/>
              <a:t>Allies and strategic competitors apply resources to observe, identify, and attribute UAP </a:t>
            </a:r>
            <a:r>
              <a:rPr lang="en-US" sz="1200" dirty="0">
                <a:hlinkClick r:id="rId2"/>
              </a:rPr>
              <a:t>(open source)</a:t>
            </a:r>
            <a:br>
              <a:rPr lang="en-US" dirty="0"/>
            </a:br>
            <a:endParaRPr lang="en-US" dirty="0"/>
          </a:p>
          <a:p>
            <a:pPr>
              <a:buFont typeface="Segoe UI Symbol" panose="020B0502040204020203" pitchFamily="34" charset="0"/>
              <a:buChar char=""/>
            </a:pPr>
            <a:r>
              <a:rPr lang="en-US" dirty="0"/>
              <a:t> Key partners and stakeholders include </a:t>
            </a:r>
            <a:br>
              <a:rPr lang="en-US" dirty="0"/>
            </a:br>
            <a:r>
              <a:rPr lang="en-US" dirty="0"/>
              <a:t> </a:t>
            </a:r>
            <a:r>
              <a:rPr lang="en-US" dirty="0">
                <a:latin typeface="Segoe UI" panose="020B0502040204020203" pitchFamily="34" charset="0"/>
                <a:cs typeface="Segoe UI" panose="020B0502040204020203" pitchFamily="34" charset="0"/>
              </a:rPr>
              <a:t>DoD</a:t>
            </a:r>
            <a:r>
              <a:rPr lang="en-US" dirty="0"/>
              <a:t>, </a:t>
            </a:r>
            <a:r>
              <a:rPr lang="en-US" dirty="0">
                <a:latin typeface="Segoe UI" panose="020B0502040204020203" pitchFamily="34" charset="0"/>
                <a:cs typeface="Segoe UI" panose="020B0502040204020203" pitchFamily="34" charset="0"/>
              </a:rPr>
              <a:t>IC</a:t>
            </a:r>
            <a:r>
              <a:rPr lang="en-US" dirty="0"/>
              <a:t>, </a:t>
            </a:r>
            <a:r>
              <a:rPr lang="en-US" dirty="0">
                <a:latin typeface="Segoe UI" panose="020B0502040204020203" pitchFamily="34" charset="0"/>
                <a:cs typeface="Segoe UI" panose="020B0502040204020203" pitchFamily="34" charset="0"/>
              </a:rPr>
              <a:t>STATE</a:t>
            </a:r>
            <a:r>
              <a:rPr lang="en-US" dirty="0"/>
              <a:t>, </a:t>
            </a:r>
            <a:r>
              <a:rPr lang="en-US" dirty="0">
                <a:latin typeface="Segoe UI" panose="020B0502040204020203" pitchFamily="34" charset="0"/>
                <a:cs typeface="Segoe UI" panose="020B0502040204020203" pitchFamily="34" charset="0"/>
              </a:rPr>
              <a:t>international partners</a:t>
            </a:r>
          </a:p>
        </p:txBody>
      </p:sp>
    </p:spTree>
    <p:extLst>
      <p:ext uri="{BB962C8B-B14F-4D97-AF65-F5344CB8AC3E}">
        <p14:creationId xmlns:p14="http://schemas.microsoft.com/office/powerpoint/2010/main" val="13667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744CB7-02F2-2ECE-8FA8-9D05343F3AA7}"/>
              </a:ext>
            </a:extLst>
          </p:cNvPr>
          <p:cNvSpPr>
            <a:spLocks noGrp="1"/>
          </p:cNvSpPr>
          <p:nvPr>
            <p:ph type="title"/>
          </p:nvPr>
        </p:nvSpPr>
        <p:spPr/>
        <p:txBody>
          <a:bodyPr>
            <a:normAutofit fontScale="90000"/>
          </a:bodyPr>
          <a:lstStyle/>
          <a:p>
            <a:r>
              <a:rPr lang="en-US"/>
              <a:t>AARO leads integration of the Department’s UAP </a:t>
            </a:r>
            <a:r>
              <a:rPr lang="en-US">
                <a:latin typeface="Segoe UI" panose="020B0502040204020203" pitchFamily="34" charset="0"/>
                <a:cs typeface="Segoe UI" panose="020B0502040204020203" pitchFamily="34" charset="0"/>
              </a:rPr>
              <a:t>operations</a:t>
            </a:r>
            <a:r>
              <a:rPr lang="en-US"/>
              <a:t>, </a:t>
            </a:r>
            <a:r>
              <a:rPr lang="en-US">
                <a:latin typeface="Segoe UI" panose="020B0502040204020203" pitchFamily="34" charset="0"/>
                <a:cs typeface="Segoe UI" panose="020B0502040204020203" pitchFamily="34" charset="0"/>
              </a:rPr>
              <a:t>research</a:t>
            </a:r>
            <a:r>
              <a:rPr lang="en-US"/>
              <a:t>, </a:t>
            </a:r>
            <a:r>
              <a:rPr lang="en-US">
                <a:latin typeface="Segoe UI" panose="020B0502040204020203" pitchFamily="34" charset="0"/>
                <a:cs typeface="Segoe UI" panose="020B0502040204020203" pitchFamily="34" charset="0"/>
              </a:rPr>
              <a:t>analyses</a:t>
            </a:r>
            <a:r>
              <a:rPr lang="en-US"/>
              <a:t>, and </a:t>
            </a:r>
            <a:r>
              <a:rPr lang="en-US">
                <a:latin typeface="Segoe UI" panose="020B0502040204020203" pitchFamily="34" charset="0"/>
                <a:cs typeface="Segoe UI" panose="020B0502040204020203" pitchFamily="34" charset="0"/>
              </a:rPr>
              <a:t>strategic-communications</a:t>
            </a:r>
            <a:r>
              <a:rPr lang="en-US"/>
              <a:t> to deliver exquisite data, advanced sensors, sound analytics, and shared mission awareness and ownership</a:t>
            </a:r>
          </a:p>
        </p:txBody>
      </p:sp>
      <p:grpSp>
        <p:nvGrpSpPr>
          <p:cNvPr id="7" name="Group 6">
            <a:extLst>
              <a:ext uri="{FF2B5EF4-FFF2-40B4-BE49-F238E27FC236}">
                <a16:creationId xmlns:a16="http://schemas.microsoft.com/office/drawing/2014/main" id="{5E8CF445-FC0B-3FC3-6BB6-846106F82A94}"/>
              </a:ext>
            </a:extLst>
          </p:cNvPr>
          <p:cNvGrpSpPr/>
          <p:nvPr/>
        </p:nvGrpSpPr>
        <p:grpSpPr>
          <a:xfrm>
            <a:off x="395562" y="4830329"/>
            <a:ext cx="11014364" cy="1604356"/>
            <a:chOff x="395562" y="4830329"/>
            <a:chExt cx="11014364" cy="1604356"/>
          </a:xfrm>
        </p:grpSpPr>
        <p:pic>
          <p:nvPicPr>
            <p:cNvPr id="71" name="Graphic 70">
              <a:extLst>
                <a:ext uri="{FF2B5EF4-FFF2-40B4-BE49-F238E27FC236}">
                  <a16:creationId xmlns:a16="http://schemas.microsoft.com/office/drawing/2014/main" id="{FC7C5A40-3ECF-6A86-C85C-5F247F8DEFA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438" y="5817306"/>
              <a:ext cx="736542" cy="514788"/>
            </a:xfrm>
            <a:prstGeom prst="rect">
              <a:avLst/>
            </a:prstGeom>
          </p:spPr>
        </p:pic>
        <p:pic>
          <p:nvPicPr>
            <p:cNvPr id="4" name="Picture 3" descr="Diagram&#10;&#10;Description automatically generated with medium confidence">
              <a:extLst>
                <a:ext uri="{FF2B5EF4-FFF2-40B4-BE49-F238E27FC236}">
                  <a16:creationId xmlns:a16="http://schemas.microsoft.com/office/drawing/2014/main" id="{2A6D7FA4-0C94-25A9-E2AF-855C28A5C54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62" y="4830329"/>
              <a:ext cx="11014364" cy="1604356"/>
            </a:xfrm>
            <a:prstGeom prst="rect">
              <a:avLst/>
            </a:prstGeom>
          </p:spPr>
        </p:pic>
      </p:grpSp>
      <p:grpSp>
        <p:nvGrpSpPr>
          <p:cNvPr id="11" name="Group 10">
            <a:extLst>
              <a:ext uri="{FF2B5EF4-FFF2-40B4-BE49-F238E27FC236}">
                <a16:creationId xmlns:a16="http://schemas.microsoft.com/office/drawing/2014/main" id="{EF65527F-1F2A-3E59-76C3-C2D60E562509}"/>
              </a:ext>
            </a:extLst>
          </p:cNvPr>
          <p:cNvGrpSpPr/>
          <p:nvPr/>
        </p:nvGrpSpPr>
        <p:grpSpPr>
          <a:xfrm>
            <a:off x="601410" y="1775023"/>
            <a:ext cx="11172603" cy="3009436"/>
            <a:chOff x="601410" y="1775023"/>
            <a:chExt cx="11172603" cy="3009436"/>
          </a:xfrm>
        </p:grpSpPr>
        <p:grpSp>
          <p:nvGrpSpPr>
            <p:cNvPr id="996" name="Group 995">
              <a:extLst>
                <a:ext uri="{FF2B5EF4-FFF2-40B4-BE49-F238E27FC236}">
                  <a16:creationId xmlns:a16="http://schemas.microsoft.com/office/drawing/2014/main" id="{CD8A74B0-6F7B-5EE9-F78B-DBEE84178882}"/>
                </a:ext>
              </a:extLst>
            </p:cNvPr>
            <p:cNvGrpSpPr/>
            <p:nvPr/>
          </p:nvGrpSpPr>
          <p:grpSpPr>
            <a:xfrm>
              <a:off x="601410" y="1775023"/>
              <a:ext cx="11172603" cy="3009436"/>
              <a:chOff x="548867" y="3358165"/>
              <a:chExt cx="11172603" cy="3009436"/>
            </a:xfrm>
          </p:grpSpPr>
          <p:pic>
            <p:nvPicPr>
              <p:cNvPr id="9" name="Graphic 8">
                <a:extLst>
                  <a:ext uri="{FF2B5EF4-FFF2-40B4-BE49-F238E27FC236}">
                    <a16:creationId xmlns:a16="http://schemas.microsoft.com/office/drawing/2014/main" id="{9EBB6C47-98B0-57E8-DF29-4441A4F930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0043" y="3358165"/>
                <a:ext cx="2223137" cy="2946949"/>
              </a:xfrm>
              <a:prstGeom prst="rect">
                <a:avLst/>
              </a:prstGeom>
              <a:effectLst/>
            </p:spPr>
          </p:pic>
          <p:grpSp>
            <p:nvGrpSpPr>
              <p:cNvPr id="994" name="Group 993">
                <a:extLst>
                  <a:ext uri="{FF2B5EF4-FFF2-40B4-BE49-F238E27FC236}">
                    <a16:creationId xmlns:a16="http://schemas.microsoft.com/office/drawing/2014/main" id="{9EDB2F7D-B603-3FE7-1648-A5CF6B5A1611}"/>
                  </a:ext>
                </a:extLst>
              </p:cNvPr>
              <p:cNvGrpSpPr/>
              <p:nvPr/>
            </p:nvGrpSpPr>
            <p:grpSpPr>
              <a:xfrm>
                <a:off x="548867" y="3420651"/>
                <a:ext cx="11172603" cy="2946950"/>
                <a:chOff x="548867" y="3420651"/>
                <a:chExt cx="11172603" cy="2946950"/>
              </a:xfrm>
            </p:grpSpPr>
            <p:grpSp>
              <p:nvGrpSpPr>
                <p:cNvPr id="6" name="Group 5">
                  <a:extLst>
                    <a:ext uri="{FF2B5EF4-FFF2-40B4-BE49-F238E27FC236}">
                      <a16:creationId xmlns:a16="http://schemas.microsoft.com/office/drawing/2014/main" id="{57423D53-32E9-5757-D52E-B59CB6FB2C10}"/>
                    </a:ext>
                  </a:extLst>
                </p:cNvPr>
                <p:cNvGrpSpPr/>
                <p:nvPr/>
              </p:nvGrpSpPr>
              <p:grpSpPr>
                <a:xfrm>
                  <a:off x="548867" y="3485278"/>
                  <a:ext cx="2208368" cy="2882323"/>
                  <a:chOff x="1283834" y="3758156"/>
                  <a:chExt cx="1627416" cy="2124075"/>
                </a:xfrm>
                <a:effectLst/>
              </p:grpSpPr>
              <p:pic>
                <p:nvPicPr>
                  <p:cNvPr id="3" name="Graphic 2">
                    <a:extLst>
                      <a:ext uri="{FF2B5EF4-FFF2-40B4-BE49-F238E27FC236}">
                        <a16:creationId xmlns:a16="http://schemas.microsoft.com/office/drawing/2014/main" id="{28298A04-6E43-7CFE-B1FA-4D9C38D9C0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3834" y="3758156"/>
                    <a:ext cx="1590675" cy="2124075"/>
                  </a:xfrm>
                  <a:prstGeom prst="rect">
                    <a:avLst/>
                  </a:prstGeom>
                </p:spPr>
              </p:pic>
              <p:pic>
                <p:nvPicPr>
                  <p:cNvPr id="5" name="Graphic 4">
                    <a:extLst>
                      <a:ext uri="{FF2B5EF4-FFF2-40B4-BE49-F238E27FC236}">
                        <a16:creationId xmlns:a16="http://schemas.microsoft.com/office/drawing/2014/main" id="{BFBB35E1-A1E3-FA34-51DE-392220AEA6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3625" y="4059827"/>
                    <a:ext cx="47625" cy="1638300"/>
                  </a:xfrm>
                  <a:prstGeom prst="rect">
                    <a:avLst/>
                  </a:prstGeom>
                </p:spPr>
              </p:pic>
            </p:grpSp>
            <p:pic>
              <p:nvPicPr>
                <p:cNvPr id="27" name="Graphic 26">
                  <a:extLst>
                    <a:ext uri="{FF2B5EF4-FFF2-40B4-BE49-F238E27FC236}">
                      <a16:creationId xmlns:a16="http://schemas.microsoft.com/office/drawing/2014/main" id="{A04C471A-7636-6ED4-A0B0-58EC171512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96458" y="3420651"/>
                  <a:ext cx="2184362" cy="2946950"/>
                </a:xfrm>
                <a:prstGeom prst="rect">
                  <a:avLst/>
                </a:prstGeom>
                <a:effectLst/>
              </p:spPr>
            </p:pic>
            <p:pic>
              <p:nvPicPr>
                <p:cNvPr id="29" name="Graphic 28">
                  <a:extLst>
                    <a:ext uri="{FF2B5EF4-FFF2-40B4-BE49-F238E27FC236}">
                      <a16:creationId xmlns:a16="http://schemas.microsoft.com/office/drawing/2014/main" id="{1FCA00BF-D0F7-89AC-C42E-6B9A3DA430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82402" y="3448642"/>
                  <a:ext cx="2339068" cy="2856472"/>
                </a:xfrm>
                <a:prstGeom prst="rect">
                  <a:avLst/>
                </a:prstGeom>
                <a:effectLst/>
              </p:spPr>
            </p:pic>
            <p:sp>
              <p:nvSpPr>
                <p:cNvPr id="30" name="TextBox 29">
                  <a:extLst>
                    <a:ext uri="{FF2B5EF4-FFF2-40B4-BE49-F238E27FC236}">
                      <a16:creationId xmlns:a16="http://schemas.microsoft.com/office/drawing/2014/main" id="{C051F407-53AB-9848-0FE8-B70F22CAE2B2}"/>
                    </a:ext>
                  </a:extLst>
                </p:cNvPr>
                <p:cNvSpPr txBox="1"/>
                <p:nvPr/>
              </p:nvSpPr>
              <p:spPr>
                <a:xfrm>
                  <a:off x="608330" y="3696758"/>
                  <a:ext cx="2049811" cy="1815882"/>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synchronizing and sequencing Theater, IC, and other capabilities for optimized, cross-functional UAP detection, tracking, mitigation, and recovery</a:t>
                  </a:r>
                </a:p>
                <a:p>
                  <a:endParaRPr lang="en-US" sz="1400">
                    <a:latin typeface="Segoe UI Light" panose="020B0502040204020203" pitchFamily="34" charset="0"/>
                    <a:cs typeface="Segoe UI Light" panose="020B0502040204020203" pitchFamily="34" charset="0"/>
                  </a:endParaRPr>
                </a:p>
              </p:txBody>
            </p:sp>
            <p:sp>
              <p:nvSpPr>
                <p:cNvPr id="33" name="TextBox 32">
                  <a:extLst>
                    <a:ext uri="{FF2B5EF4-FFF2-40B4-BE49-F238E27FC236}">
                      <a16:creationId xmlns:a16="http://schemas.microsoft.com/office/drawing/2014/main" id="{9627D21D-99E7-D568-41CF-9807B2821CAF}"/>
                    </a:ext>
                  </a:extLst>
                </p:cNvPr>
                <p:cNvSpPr txBox="1"/>
                <p:nvPr/>
              </p:nvSpPr>
              <p:spPr>
                <a:xfrm>
                  <a:off x="3563733" y="3696758"/>
                  <a:ext cx="2049811" cy="1384995"/>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revealing and exploiting elusive and enigmatic signatures through advanced technologies and focused, cross-sector partnerships</a:t>
                  </a:r>
                </a:p>
              </p:txBody>
            </p:sp>
            <p:sp>
              <p:nvSpPr>
                <p:cNvPr id="34" name="TextBox 33">
                  <a:extLst>
                    <a:ext uri="{FF2B5EF4-FFF2-40B4-BE49-F238E27FC236}">
                      <a16:creationId xmlns:a16="http://schemas.microsoft.com/office/drawing/2014/main" id="{26C16CA3-D80D-992E-60AB-8BD96F0B963E}"/>
                    </a:ext>
                  </a:extLst>
                </p:cNvPr>
                <p:cNvSpPr txBox="1"/>
                <p:nvPr/>
              </p:nvSpPr>
              <p:spPr>
                <a:xfrm>
                  <a:off x="3598050" y="5658642"/>
                  <a:ext cx="2030764" cy="338554"/>
                </a:xfrm>
                <a:prstGeom prst="rect">
                  <a:avLst/>
                </a:prstGeom>
                <a:solidFill>
                  <a:schemeClr val="tx2">
                    <a:lumMod val="40000"/>
                    <a:lumOff val="60000"/>
                    <a:alpha val="80000"/>
                  </a:schemeClr>
                </a:solidFill>
              </p:spPr>
              <p:txBody>
                <a:bodyPr wrap="square">
                  <a:spAutoFit/>
                </a:bodyPr>
                <a:lstStyle/>
                <a:p>
                  <a:r>
                    <a:rPr lang="en-US" sz="1600">
                      <a:solidFill>
                        <a:schemeClr val="tx2">
                          <a:lumMod val="75000"/>
                        </a:schemeClr>
                      </a:solidFill>
                      <a:latin typeface="Agency FB" panose="020B0503020202020204" pitchFamily="34" charset="0"/>
                      <a:cs typeface="Segoe UI Light" panose="020B0502040204020203" pitchFamily="34" charset="0"/>
                    </a:rPr>
                    <a:t>S&amp;T Research &amp; Application</a:t>
                  </a:r>
                  <a:endParaRPr lang="en-US" sz="1600">
                    <a:solidFill>
                      <a:schemeClr val="tx2">
                        <a:lumMod val="75000"/>
                      </a:schemeClr>
                    </a:solidFill>
                    <a:latin typeface="Agency FB" panose="020B0503020202020204" pitchFamily="34" charset="0"/>
                  </a:endParaRPr>
                </a:p>
              </p:txBody>
            </p:sp>
            <p:sp>
              <p:nvSpPr>
                <p:cNvPr id="35" name="TextBox 34">
                  <a:extLst>
                    <a:ext uri="{FF2B5EF4-FFF2-40B4-BE49-F238E27FC236}">
                      <a16:creationId xmlns:a16="http://schemas.microsoft.com/office/drawing/2014/main" id="{A16E938D-0EF0-29AA-6091-5FE0E56FCA8D}"/>
                    </a:ext>
                  </a:extLst>
                </p:cNvPr>
                <p:cNvSpPr txBox="1"/>
                <p:nvPr/>
              </p:nvSpPr>
              <p:spPr>
                <a:xfrm>
                  <a:off x="6512203" y="3673647"/>
                  <a:ext cx="2049811" cy="1600438"/>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delivering peer-reviewed conclusions through deliberate syntheses of scientific and intelligence method, tradecraft, tools, and expertise</a:t>
                  </a:r>
                </a:p>
                <a:p>
                  <a:endParaRPr lang="en-US" sz="1400">
                    <a:latin typeface="Segoe UI Light" panose="020B0502040204020203" pitchFamily="34" charset="0"/>
                    <a:cs typeface="Segoe UI Light" panose="020B0502040204020203" pitchFamily="34" charset="0"/>
                  </a:endParaRPr>
                </a:p>
              </p:txBody>
            </p:sp>
            <p:sp>
              <p:nvSpPr>
                <p:cNvPr id="36" name="TextBox 35">
                  <a:extLst>
                    <a:ext uri="{FF2B5EF4-FFF2-40B4-BE49-F238E27FC236}">
                      <a16:creationId xmlns:a16="http://schemas.microsoft.com/office/drawing/2014/main" id="{D1BA2D0A-EB12-1789-8FF8-DE2892E2B390}"/>
                    </a:ext>
                  </a:extLst>
                </p:cNvPr>
                <p:cNvSpPr txBox="1"/>
                <p:nvPr/>
              </p:nvSpPr>
              <p:spPr>
                <a:xfrm>
                  <a:off x="6612415" y="5674501"/>
                  <a:ext cx="2030765" cy="338554"/>
                </a:xfrm>
                <a:prstGeom prst="rect">
                  <a:avLst/>
                </a:prstGeom>
                <a:solidFill>
                  <a:schemeClr val="tx2">
                    <a:lumMod val="40000"/>
                    <a:lumOff val="60000"/>
                    <a:alpha val="80000"/>
                  </a:schemeClr>
                </a:solidFill>
              </p:spPr>
              <p:txBody>
                <a:bodyPr wrap="square">
                  <a:spAutoFit/>
                </a:bodyPr>
                <a:lstStyle/>
                <a:p>
                  <a:r>
                    <a:rPr lang="en-US" sz="1600">
                      <a:solidFill>
                        <a:schemeClr val="tx2">
                          <a:lumMod val="75000"/>
                        </a:schemeClr>
                      </a:solidFill>
                      <a:latin typeface="Agency FB" panose="020B0503020202020204" pitchFamily="34" charset="0"/>
                    </a:rPr>
                    <a:t>Interdisciplinary Analyses</a:t>
                  </a:r>
                </a:p>
              </p:txBody>
            </p:sp>
            <p:sp>
              <p:nvSpPr>
                <p:cNvPr id="37" name="TextBox 36">
                  <a:extLst>
                    <a:ext uri="{FF2B5EF4-FFF2-40B4-BE49-F238E27FC236}">
                      <a16:creationId xmlns:a16="http://schemas.microsoft.com/office/drawing/2014/main" id="{06DCB50E-603F-4C21-1309-6210E688F2D3}"/>
                    </a:ext>
                  </a:extLst>
                </p:cNvPr>
                <p:cNvSpPr txBox="1"/>
                <p:nvPr/>
              </p:nvSpPr>
              <p:spPr>
                <a:xfrm>
                  <a:off x="9536942" y="3669280"/>
                  <a:ext cx="2049811" cy="1815882"/>
                </a:xfrm>
                <a:prstGeom prst="rect">
                  <a:avLst/>
                </a:prstGeom>
                <a:noFill/>
              </p:spPr>
              <p:txBody>
                <a:bodyPr wrap="square" rtlCol="0">
                  <a:spAutoFit/>
                </a:bodyPr>
                <a:lstStyle/>
                <a:p>
                  <a:r>
                    <a:rPr lang="en-US" sz="1400">
                      <a:latin typeface="Segoe UI Light" panose="020B0502040204020203" pitchFamily="34" charset="0"/>
                      <a:cs typeface="Segoe UI Light" panose="020B0502040204020203" pitchFamily="34" charset="0"/>
                    </a:rPr>
                    <a:t>driving shared awareness across mission partners, oversight authorities, and stakeholders—normalizing cross-sector partnerships and building trust with transparency</a:t>
                  </a:r>
                </a:p>
              </p:txBody>
            </p:sp>
            <p:sp>
              <p:nvSpPr>
                <p:cNvPr id="38" name="TextBox 37">
                  <a:extLst>
                    <a:ext uri="{FF2B5EF4-FFF2-40B4-BE49-F238E27FC236}">
                      <a16:creationId xmlns:a16="http://schemas.microsoft.com/office/drawing/2014/main" id="{03269C56-4481-5314-1972-FE3777DB43EE}"/>
                    </a:ext>
                  </a:extLst>
                </p:cNvPr>
                <p:cNvSpPr txBox="1"/>
                <p:nvPr/>
              </p:nvSpPr>
              <p:spPr>
                <a:xfrm>
                  <a:off x="9612368" y="5674501"/>
                  <a:ext cx="2030765" cy="338554"/>
                </a:xfrm>
                <a:prstGeom prst="rect">
                  <a:avLst/>
                </a:prstGeom>
                <a:solidFill>
                  <a:schemeClr val="tx2">
                    <a:lumMod val="40000"/>
                    <a:lumOff val="60000"/>
                    <a:alpha val="80000"/>
                  </a:schemeClr>
                </a:solidFill>
              </p:spPr>
              <p:txBody>
                <a:bodyPr wrap="square">
                  <a:spAutoFit/>
                </a:bodyPr>
                <a:lstStyle/>
                <a:p>
                  <a:r>
                    <a:rPr lang="en-US" sz="1600">
                      <a:solidFill>
                        <a:schemeClr val="tx2">
                          <a:lumMod val="75000"/>
                        </a:schemeClr>
                      </a:solidFill>
                      <a:latin typeface="Agency FB" panose="020B0503020202020204" pitchFamily="34" charset="0"/>
                      <a:cs typeface="Segoe UI Light" panose="020B0502040204020203" pitchFamily="34" charset="0"/>
                    </a:rPr>
                    <a:t>Focused Communications</a:t>
                  </a:r>
                  <a:endParaRPr lang="en-US" sz="1600">
                    <a:solidFill>
                      <a:schemeClr val="tx2">
                        <a:lumMod val="75000"/>
                      </a:schemeClr>
                    </a:solidFill>
                    <a:latin typeface="Agency FB" panose="020B0503020202020204" pitchFamily="34" charset="0"/>
                  </a:endParaRPr>
                </a:p>
              </p:txBody>
            </p:sp>
          </p:grpSp>
        </p:grpSp>
        <p:sp>
          <p:nvSpPr>
            <p:cNvPr id="10" name="TextBox 9">
              <a:extLst>
                <a:ext uri="{FF2B5EF4-FFF2-40B4-BE49-F238E27FC236}">
                  <a16:creationId xmlns:a16="http://schemas.microsoft.com/office/drawing/2014/main" id="{B3273A4A-ABEE-09F7-A210-5A39E951AD51}"/>
                </a:ext>
              </a:extLst>
            </p:cNvPr>
            <p:cNvSpPr txBox="1"/>
            <p:nvPr/>
          </p:nvSpPr>
          <p:spPr>
            <a:xfrm>
              <a:off x="779013" y="4075500"/>
              <a:ext cx="2030765" cy="338554"/>
            </a:xfrm>
            <a:prstGeom prst="rect">
              <a:avLst/>
            </a:prstGeom>
            <a:solidFill>
              <a:srgbClr val="E9E1E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D090E"/>
                  </a:solidFill>
                  <a:effectLst/>
                  <a:uLnTx/>
                  <a:uFillTx/>
                  <a:latin typeface="Agency FB" panose="020B0503020202020204" pitchFamily="34" charset="0"/>
                  <a:ea typeface="+mn-ea"/>
                  <a:cs typeface="Segoe UI Light" panose="020B0502040204020203" pitchFamily="34" charset="0"/>
                </a:rPr>
                <a:t>Integrated-Operations</a:t>
              </a:r>
              <a:endParaRPr kumimoji="0" lang="en-US" sz="1600" b="0" i="0" u="none" strike="noStrike" kern="1200" cap="none" spc="0" normalizeH="0" baseline="0" noProof="0">
                <a:ln>
                  <a:noFill/>
                </a:ln>
                <a:solidFill>
                  <a:srgbClr val="5D090E"/>
                </a:solidFill>
                <a:effectLst/>
                <a:uLnTx/>
                <a:uFillTx/>
                <a:latin typeface="Agency FB" panose="020B0503020202020204" pitchFamily="34" charset="0"/>
                <a:ea typeface="+mn-ea"/>
                <a:cs typeface="+mn-cs"/>
              </a:endParaRPr>
            </a:p>
          </p:txBody>
        </p:sp>
      </p:grpSp>
    </p:spTree>
    <p:extLst>
      <p:ext uri="{BB962C8B-B14F-4D97-AF65-F5344CB8AC3E}">
        <p14:creationId xmlns:p14="http://schemas.microsoft.com/office/powerpoint/2010/main" val="46985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rt, radar chart&#10;&#10;Description automatically generated">
            <a:extLst>
              <a:ext uri="{FF2B5EF4-FFF2-40B4-BE49-F238E27FC236}">
                <a16:creationId xmlns:a16="http://schemas.microsoft.com/office/drawing/2014/main" id="{790679C4-4F7E-0893-B158-AE828CA059BB}"/>
              </a:ext>
            </a:extLst>
          </p:cNvPr>
          <p:cNvPicPr>
            <a:picLocks noChangeAspect="1"/>
          </p:cNvPicPr>
          <p:nvPr/>
        </p:nvPicPr>
        <p:blipFill>
          <a:blip r:embed="rId2" cstate="hqprint">
            <a:alphaModFix amt="5000"/>
            <a:extLst>
              <a:ext uri="{28A0092B-C50C-407E-A947-70E740481C1C}">
                <a14:useLocalDpi xmlns:a14="http://schemas.microsoft.com/office/drawing/2010/main" val="0"/>
              </a:ext>
            </a:extLst>
          </a:blip>
          <a:stretch>
            <a:fillRect/>
          </a:stretch>
        </p:blipFill>
        <p:spPr>
          <a:xfrm>
            <a:off x="0" y="762000"/>
            <a:ext cx="12192000" cy="6096000"/>
          </a:xfrm>
          <a:prstGeom prst="rect">
            <a:avLst/>
          </a:prstGeom>
        </p:spPr>
      </p:pic>
      <p:sp>
        <p:nvSpPr>
          <p:cNvPr id="2" name="Text Placeholder 1">
            <a:extLst>
              <a:ext uri="{FF2B5EF4-FFF2-40B4-BE49-F238E27FC236}">
                <a16:creationId xmlns:a16="http://schemas.microsoft.com/office/drawing/2014/main" id="{8591C2D4-2447-1C0C-CDB4-60955C601102}"/>
              </a:ext>
            </a:extLst>
          </p:cNvPr>
          <p:cNvSpPr>
            <a:spLocks noGrp="1"/>
          </p:cNvSpPr>
          <p:nvPr>
            <p:ph type="body" idx="1"/>
          </p:nvPr>
        </p:nvSpPr>
        <p:spPr>
          <a:solidFill>
            <a:srgbClr val="F2F2F2">
              <a:alpha val="50196"/>
            </a:srgbClr>
          </a:solidFill>
        </p:spPr>
        <p:txBody>
          <a:bodyPr/>
          <a:lstStyle/>
          <a:p>
            <a:r>
              <a:rPr lang="en-US"/>
              <a:t>Educate Aviators and Crews</a:t>
            </a:r>
          </a:p>
        </p:txBody>
      </p:sp>
      <p:sp>
        <p:nvSpPr>
          <p:cNvPr id="3" name="Content Placeholder 2">
            <a:extLst>
              <a:ext uri="{FF2B5EF4-FFF2-40B4-BE49-F238E27FC236}">
                <a16:creationId xmlns:a16="http://schemas.microsoft.com/office/drawing/2014/main" id="{E7A13777-2E91-76B7-2A65-ADE91AF45327}"/>
              </a:ext>
            </a:extLst>
          </p:cNvPr>
          <p:cNvSpPr>
            <a:spLocks noGrp="1"/>
          </p:cNvSpPr>
          <p:nvPr>
            <p:ph sz="half" idx="2"/>
          </p:nvPr>
        </p:nvSpPr>
        <p:spPr>
          <a:xfrm>
            <a:off x="275304" y="2264485"/>
            <a:ext cx="3753232" cy="4003806"/>
          </a:xfrm>
          <a:solidFill>
            <a:srgbClr val="F2F2F2">
              <a:alpha val="50196"/>
            </a:srgbClr>
          </a:solidFill>
        </p:spPr>
        <p:txBody>
          <a:bodyPr>
            <a:normAutofit/>
          </a:bodyPr>
          <a:lstStyle/>
          <a:p>
            <a:pPr marL="0" indent="0">
              <a:buNone/>
            </a:pPr>
            <a:r>
              <a:rPr lang="en-US" dirty="0"/>
              <a:t>The subject of UAP is laden with decades of imprecise—and often sensational—information</a:t>
            </a:r>
            <a:br>
              <a:rPr lang="en-US" dirty="0"/>
            </a:br>
            <a:endParaRPr lang="en-US" dirty="0"/>
          </a:p>
          <a:p>
            <a:pPr marL="0" indent="0">
              <a:buNone/>
            </a:pPr>
            <a:r>
              <a:rPr lang="en-US" dirty="0"/>
              <a:t>Promulgating accurate information about UAP, their implications to flight safety and national security, and our commitment to resolving them is foundational to our partnership with the community.</a:t>
            </a:r>
            <a:br>
              <a:rPr lang="en-US" dirty="0"/>
            </a:br>
            <a:endParaRPr lang="en-US" dirty="0"/>
          </a:p>
          <a:p>
            <a:pPr marL="0" indent="0">
              <a:buNone/>
            </a:pPr>
            <a:r>
              <a:rPr lang="en-US" dirty="0"/>
              <a:t>Sharing what UAP data is critically-important for scientific and intelligence analyses allows aviators and crews to optimize the value of their observations and reporting of phenomena</a:t>
            </a:r>
          </a:p>
        </p:txBody>
      </p:sp>
      <p:sp>
        <p:nvSpPr>
          <p:cNvPr id="4" name="Text Placeholder 3">
            <a:extLst>
              <a:ext uri="{FF2B5EF4-FFF2-40B4-BE49-F238E27FC236}">
                <a16:creationId xmlns:a16="http://schemas.microsoft.com/office/drawing/2014/main" id="{82E7D9F1-5BFA-3624-3135-B9A6AFCB82D4}"/>
              </a:ext>
            </a:extLst>
          </p:cNvPr>
          <p:cNvSpPr>
            <a:spLocks noGrp="1"/>
          </p:cNvSpPr>
          <p:nvPr>
            <p:ph type="body" sz="quarter" idx="3"/>
          </p:nvPr>
        </p:nvSpPr>
        <p:spPr>
          <a:solidFill>
            <a:schemeClr val="bg1"/>
          </a:solidFill>
          <a:ln>
            <a:solidFill>
              <a:schemeClr val="bg1">
                <a:lumMod val="85000"/>
              </a:schemeClr>
            </a:solidFill>
            <a:prstDash val="dash"/>
          </a:ln>
        </p:spPr>
        <p:txBody>
          <a:bodyPr/>
          <a:lstStyle/>
          <a:p>
            <a:r>
              <a:rPr lang="en-US" dirty="0"/>
              <a:t>Encourage Reporting</a:t>
            </a:r>
          </a:p>
        </p:txBody>
      </p:sp>
      <p:sp>
        <p:nvSpPr>
          <p:cNvPr id="5" name="Content Placeholder 4">
            <a:extLst>
              <a:ext uri="{FF2B5EF4-FFF2-40B4-BE49-F238E27FC236}">
                <a16:creationId xmlns:a16="http://schemas.microsoft.com/office/drawing/2014/main" id="{DA01E315-E3C1-CD96-4648-380957FDE1DC}"/>
              </a:ext>
            </a:extLst>
          </p:cNvPr>
          <p:cNvSpPr>
            <a:spLocks noGrp="1"/>
          </p:cNvSpPr>
          <p:nvPr>
            <p:ph sz="quarter" idx="4"/>
          </p:nvPr>
        </p:nvSpPr>
        <p:spPr>
          <a:xfrm>
            <a:off x="4181390" y="2262851"/>
            <a:ext cx="3771715" cy="4003806"/>
          </a:xfrm>
          <a:ln>
            <a:solidFill>
              <a:schemeClr val="bg1">
                <a:lumMod val="85000"/>
              </a:schemeClr>
            </a:solidFill>
            <a:prstDash val="dash"/>
          </a:ln>
        </p:spPr>
        <p:txBody>
          <a:bodyPr/>
          <a:lstStyle/>
          <a:p>
            <a:pPr marL="0" indent="0">
              <a:buNone/>
            </a:pPr>
            <a:r>
              <a:rPr lang="en-US" dirty="0"/>
              <a:t>Historically, reticence to UAP reporting has limited the Government’s ability to guard against aerial safety and security threats</a:t>
            </a:r>
            <a:br>
              <a:rPr lang="en-US" dirty="0"/>
            </a:br>
            <a:endParaRPr lang="en-US" dirty="0"/>
          </a:p>
          <a:p>
            <a:pPr marL="0" indent="0">
              <a:buNone/>
            </a:pPr>
            <a:r>
              <a:rPr lang="en-US" dirty="0"/>
              <a:t>Destigmatizing discussion </a:t>
            </a:r>
            <a:r>
              <a:rPr lang="en-US" i="1" dirty="0"/>
              <a:t>about</a:t>
            </a:r>
            <a:r>
              <a:rPr lang="en-US" dirty="0"/>
              <a:t> and reporting </a:t>
            </a:r>
            <a:r>
              <a:rPr lang="en-US" i="1" dirty="0"/>
              <a:t>of</a:t>
            </a:r>
            <a:r>
              <a:rPr lang="en-US" dirty="0"/>
              <a:t> UAP is essential for tracking, resolving, and defending against such phenomena</a:t>
            </a:r>
            <a:br>
              <a:rPr lang="en-US" dirty="0"/>
            </a:br>
            <a:endParaRPr lang="en-US" dirty="0"/>
          </a:p>
          <a:p>
            <a:pPr marL="0" indent="0">
              <a:buNone/>
            </a:pPr>
            <a:r>
              <a:rPr lang="en-US" dirty="0"/>
              <a:t>Government efforts to encourage military aviators and crews to report phenomena have substantially increased the quantity and quality of UAP data</a:t>
            </a:r>
          </a:p>
        </p:txBody>
      </p:sp>
      <p:sp>
        <p:nvSpPr>
          <p:cNvPr id="7" name="Title 6">
            <a:extLst>
              <a:ext uri="{FF2B5EF4-FFF2-40B4-BE49-F238E27FC236}">
                <a16:creationId xmlns:a16="http://schemas.microsoft.com/office/drawing/2014/main" id="{B8AECD26-89A9-8B98-F91C-EB258EF37E8A}"/>
              </a:ext>
            </a:extLst>
          </p:cNvPr>
          <p:cNvSpPr>
            <a:spLocks noGrp="1"/>
          </p:cNvSpPr>
          <p:nvPr>
            <p:ph type="title"/>
          </p:nvPr>
        </p:nvSpPr>
        <p:spPr/>
        <p:txBody>
          <a:bodyPr>
            <a:normAutofit fontScale="90000"/>
          </a:bodyPr>
          <a:lstStyle/>
          <a:p>
            <a:r>
              <a:rPr lang="en-US" dirty="0"/>
              <a:t>Our mission success and our ability to contribute to </a:t>
            </a:r>
            <a:br>
              <a:rPr lang="en-US" dirty="0"/>
            </a:br>
            <a:r>
              <a:rPr lang="en-US" dirty="0"/>
              <a:t>aviation safety depends on observations and insights </a:t>
            </a:r>
            <a:br>
              <a:rPr lang="en-US" dirty="0"/>
            </a:br>
            <a:r>
              <a:rPr lang="en-US" dirty="0"/>
              <a:t>from the aviation community</a:t>
            </a:r>
          </a:p>
        </p:txBody>
      </p:sp>
      <p:sp>
        <p:nvSpPr>
          <p:cNvPr id="8" name="Text Placeholder 7">
            <a:extLst>
              <a:ext uri="{FF2B5EF4-FFF2-40B4-BE49-F238E27FC236}">
                <a16:creationId xmlns:a16="http://schemas.microsoft.com/office/drawing/2014/main" id="{F0465EAE-EE14-2E68-9690-96E7E2C13085}"/>
              </a:ext>
            </a:extLst>
          </p:cNvPr>
          <p:cNvSpPr>
            <a:spLocks noGrp="1"/>
          </p:cNvSpPr>
          <p:nvPr>
            <p:ph type="body" sz="quarter" idx="12"/>
          </p:nvPr>
        </p:nvSpPr>
        <p:spPr>
          <a:solidFill>
            <a:srgbClr val="F2F2F2">
              <a:alpha val="50196"/>
            </a:srgbClr>
          </a:solidFill>
        </p:spPr>
        <p:txBody>
          <a:bodyPr/>
          <a:lstStyle/>
          <a:p>
            <a:r>
              <a:rPr lang="en-US"/>
              <a:t>Leverage Our Expertise &amp; Systems</a:t>
            </a:r>
          </a:p>
        </p:txBody>
      </p:sp>
      <p:sp>
        <p:nvSpPr>
          <p:cNvPr id="9" name="Content Placeholder 8">
            <a:extLst>
              <a:ext uri="{FF2B5EF4-FFF2-40B4-BE49-F238E27FC236}">
                <a16:creationId xmlns:a16="http://schemas.microsoft.com/office/drawing/2014/main" id="{99F797FC-477E-B6B3-79EB-2E85C3A2552E}"/>
              </a:ext>
            </a:extLst>
          </p:cNvPr>
          <p:cNvSpPr>
            <a:spLocks noGrp="1"/>
          </p:cNvSpPr>
          <p:nvPr>
            <p:ph sz="quarter" idx="13"/>
          </p:nvPr>
        </p:nvSpPr>
        <p:spPr>
          <a:xfrm>
            <a:off x="8105960" y="2264485"/>
            <a:ext cx="3771715" cy="4003806"/>
          </a:xfrm>
          <a:solidFill>
            <a:srgbClr val="F2F2F2">
              <a:alpha val="50196"/>
            </a:srgbClr>
          </a:solidFill>
        </p:spPr>
        <p:txBody>
          <a:bodyPr/>
          <a:lstStyle/>
          <a:p>
            <a:pPr marL="0" indent="0">
              <a:buNone/>
            </a:pPr>
            <a:r>
              <a:rPr lang="en-US"/>
              <a:t>Aviators and crews informed about UAP and willing to report have historically had few official channels to submit observational data</a:t>
            </a:r>
            <a:br>
              <a:rPr lang="en-US"/>
            </a:br>
            <a:endParaRPr lang="en-US"/>
          </a:p>
          <a:p>
            <a:pPr marL="0" indent="0">
              <a:buNone/>
            </a:pPr>
            <a:r>
              <a:rPr lang="en-US"/>
              <a:t>We are working with military, civil, and industry partners to develop and field reporting mechanisms available to aviators and crews</a:t>
            </a:r>
            <a:br>
              <a:rPr lang="en-US"/>
            </a:br>
            <a:endParaRPr lang="en-US"/>
          </a:p>
          <a:p>
            <a:pPr marL="0" indent="0">
              <a:buNone/>
            </a:pPr>
            <a:r>
              <a:rPr lang="en-US"/>
              <a:t>By leveraging our systems, we will be able to quickly incorporate aviators’ and crews’ reporting into the corpus of data, to optimize scientific and intelligence analyses, and to provide feedback to the reporting individual and/or organization </a:t>
            </a:r>
          </a:p>
        </p:txBody>
      </p:sp>
      <p:pic>
        <p:nvPicPr>
          <p:cNvPr id="13" name="Picture 12" descr="A picture containing text, satellite&#10;&#10;Description automatically generated">
            <a:extLst>
              <a:ext uri="{FF2B5EF4-FFF2-40B4-BE49-F238E27FC236}">
                <a16:creationId xmlns:a16="http://schemas.microsoft.com/office/drawing/2014/main" id="{98131078-09BD-27FA-8348-6971E7FF4C61}"/>
              </a:ext>
            </a:extLst>
          </p:cNvPr>
          <p:cNvPicPr>
            <a:picLocks noChangeAspect="1"/>
          </p:cNvPicPr>
          <p:nvPr/>
        </p:nvPicPr>
        <p:blipFill>
          <a:blip r:embed="rId3" cstate="hqprint">
            <a:alphaModFix amt="20000"/>
            <a:extLst>
              <a:ext uri="{28A0092B-C50C-407E-A947-70E740481C1C}">
                <a14:useLocalDpi xmlns:a14="http://schemas.microsoft.com/office/drawing/2010/main" val="0"/>
              </a:ext>
            </a:extLst>
          </a:blip>
          <a:stretch>
            <a:fillRect/>
          </a:stretch>
        </p:blipFill>
        <p:spPr>
          <a:xfrm>
            <a:off x="6039212" y="327086"/>
            <a:ext cx="5115526" cy="1646160"/>
          </a:xfrm>
          <a:prstGeom prst="rect">
            <a:avLst/>
          </a:prstGeom>
        </p:spPr>
      </p:pic>
    </p:spTree>
    <p:extLst>
      <p:ext uri="{BB962C8B-B14F-4D97-AF65-F5344CB8AC3E}">
        <p14:creationId xmlns:p14="http://schemas.microsoft.com/office/powerpoint/2010/main" val="409723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 engineering drawing&#10;&#10;Description automatically generated">
            <a:extLst>
              <a:ext uri="{FF2B5EF4-FFF2-40B4-BE49-F238E27FC236}">
                <a16:creationId xmlns:a16="http://schemas.microsoft.com/office/drawing/2014/main" id="{CA5FC279-A88E-09A9-2114-171169D54C2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ext Placeholder 10">
            <a:extLst>
              <a:ext uri="{FF2B5EF4-FFF2-40B4-BE49-F238E27FC236}">
                <a16:creationId xmlns:a16="http://schemas.microsoft.com/office/drawing/2014/main" id="{51DBC05C-D882-E562-D505-B12F97F5AD71}"/>
              </a:ext>
            </a:extLst>
          </p:cNvPr>
          <p:cNvSpPr>
            <a:spLocks noGrp="1"/>
          </p:cNvSpPr>
          <p:nvPr>
            <p:ph type="body" idx="1"/>
          </p:nvPr>
        </p:nvSpPr>
        <p:spPr>
          <a:xfrm>
            <a:off x="275303" y="1827259"/>
            <a:ext cx="7677801" cy="381000"/>
          </a:xfrm>
        </p:spPr>
        <p:txBody>
          <a:bodyPr/>
          <a:lstStyle/>
          <a:p>
            <a:r>
              <a:rPr lang="en-US" dirty="0"/>
              <a:t>about the phenomenon</a:t>
            </a:r>
          </a:p>
        </p:txBody>
      </p:sp>
      <p:sp>
        <p:nvSpPr>
          <p:cNvPr id="12" name="Content Placeholder 11">
            <a:extLst>
              <a:ext uri="{FF2B5EF4-FFF2-40B4-BE49-F238E27FC236}">
                <a16:creationId xmlns:a16="http://schemas.microsoft.com/office/drawing/2014/main" id="{CA740999-16AE-DB55-F750-A2189AA0848D}"/>
              </a:ext>
            </a:extLst>
          </p:cNvPr>
          <p:cNvSpPr>
            <a:spLocks noGrp="1"/>
          </p:cNvSpPr>
          <p:nvPr>
            <p:ph sz="half" idx="2"/>
          </p:nvPr>
        </p:nvSpPr>
        <p:spPr>
          <a:solidFill>
            <a:srgbClr val="FFFFFF">
              <a:alpha val="45098"/>
            </a:srgbClr>
          </a:solidFill>
        </p:spPr>
        <p:txBody>
          <a:bodyPr>
            <a:normAutofit/>
          </a:bodyPr>
          <a:lstStyle/>
          <a:p>
            <a:r>
              <a:rPr lang="en-US" sz="1500" dirty="0">
                <a:latin typeface="Segoe UI" panose="020B0502040204020203" pitchFamily="34" charset="0"/>
                <a:cs typeface="Segoe UI" panose="020B0502040204020203" pitchFamily="34" charset="0"/>
              </a:rPr>
              <a:t>UAP-event description or narrative</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UAP location relative to the observer, with as much precision as practicable</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Number of UAP-objects observed during the phenomenon and indications of intra UAP-object coordination and/or communication</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Indications of advanced and/or enigmatic capabilities</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endParaRPr lang="en-US" sz="1500" dirty="0">
              <a:latin typeface="Segoe UI" panose="020B0502040204020203" pitchFamily="34" charset="0"/>
              <a:cs typeface="Segoe UI" panose="020B0502040204020203" pitchFamily="34" charset="0"/>
            </a:endParaRPr>
          </a:p>
        </p:txBody>
      </p:sp>
      <p:sp>
        <p:nvSpPr>
          <p:cNvPr id="14" name="Content Placeholder 13">
            <a:extLst>
              <a:ext uri="{FF2B5EF4-FFF2-40B4-BE49-F238E27FC236}">
                <a16:creationId xmlns:a16="http://schemas.microsoft.com/office/drawing/2014/main" id="{3D6B8770-BF5A-121F-19D7-2BCD4C08244F}"/>
              </a:ext>
            </a:extLst>
          </p:cNvPr>
          <p:cNvSpPr>
            <a:spLocks noGrp="1"/>
          </p:cNvSpPr>
          <p:nvPr>
            <p:ph sz="quarter" idx="4"/>
          </p:nvPr>
        </p:nvSpPr>
        <p:spPr>
          <a:solidFill>
            <a:srgbClr val="FFFFFF">
              <a:alpha val="45098"/>
            </a:srgbClr>
          </a:solidFill>
        </p:spPr>
        <p:txBody>
          <a:bodyPr>
            <a:normAutofit/>
          </a:bodyPr>
          <a:lstStyle/>
          <a:p>
            <a:r>
              <a:rPr lang="en-US" sz="1500" dirty="0">
                <a:latin typeface="Segoe UI" panose="020B0502040204020203" pitchFamily="34" charset="0"/>
                <a:cs typeface="Segoe UI" panose="020B0502040204020203" pitchFamily="34" charset="0"/>
              </a:rPr>
              <a:t>UAP characteristics, including physical state (e.g., solid, liquid, gas, plasma); description (e.g., size, shape, color); signatures; propulsion means; payload</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UAP performance envelope, including altitude and/or depth; travel path and trajectory; velocity; maneuverability</a:t>
            </a:r>
            <a:br>
              <a:rPr lang="en-US" sz="1500" dirty="0">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UAP behavior, including whether under apparent intelligent control, apparent response to observation and/or observer presence, and apparent indications of indifference or hostility</a:t>
            </a:r>
          </a:p>
        </p:txBody>
      </p:sp>
      <p:sp>
        <p:nvSpPr>
          <p:cNvPr id="10" name="Title 9">
            <a:extLst>
              <a:ext uri="{FF2B5EF4-FFF2-40B4-BE49-F238E27FC236}">
                <a16:creationId xmlns:a16="http://schemas.microsoft.com/office/drawing/2014/main" id="{AFEC8DDC-7BF6-1CD7-8242-0E1210B6209C}"/>
              </a:ext>
            </a:extLst>
          </p:cNvPr>
          <p:cNvSpPr>
            <a:spLocks noGrp="1"/>
          </p:cNvSpPr>
          <p:nvPr>
            <p:ph type="title"/>
          </p:nvPr>
        </p:nvSpPr>
        <p:spPr/>
        <p:txBody>
          <a:bodyPr>
            <a:normAutofit fontScale="90000"/>
          </a:bodyPr>
          <a:lstStyle/>
          <a:p>
            <a:r>
              <a:rPr lang="en-US" dirty="0"/>
              <a:t>What kind of information would be necessary and</a:t>
            </a:r>
            <a:br>
              <a:rPr lang="en-US" dirty="0"/>
            </a:br>
            <a:r>
              <a:rPr lang="en-US" dirty="0"/>
              <a:t>sufficient for UAP analyses?</a:t>
            </a:r>
          </a:p>
        </p:txBody>
      </p:sp>
      <p:sp>
        <p:nvSpPr>
          <p:cNvPr id="17" name="Text Placeholder 16">
            <a:extLst>
              <a:ext uri="{FF2B5EF4-FFF2-40B4-BE49-F238E27FC236}">
                <a16:creationId xmlns:a16="http://schemas.microsoft.com/office/drawing/2014/main" id="{82EBC017-5E56-6619-C5A3-1CFC07F92D46}"/>
              </a:ext>
            </a:extLst>
          </p:cNvPr>
          <p:cNvSpPr>
            <a:spLocks noGrp="1"/>
          </p:cNvSpPr>
          <p:nvPr>
            <p:ph type="body" sz="quarter" idx="12"/>
          </p:nvPr>
        </p:nvSpPr>
        <p:spPr/>
        <p:txBody>
          <a:bodyPr/>
          <a:lstStyle/>
          <a:p>
            <a:r>
              <a:rPr lang="en-US" dirty="0"/>
              <a:t>about the observer</a:t>
            </a:r>
          </a:p>
        </p:txBody>
      </p:sp>
      <p:sp>
        <p:nvSpPr>
          <p:cNvPr id="18" name="Content Placeholder 17">
            <a:extLst>
              <a:ext uri="{FF2B5EF4-FFF2-40B4-BE49-F238E27FC236}">
                <a16:creationId xmlns:a16="http://schemas.microsoft.com/office/drawing/2014/main" id="{675FEA7E-ED17-9019-DE1C-49A395451B11}"/>
              </a:ext>
            </a:extLst>
          </p:cNvPr>
          <p:cNvSpPr>
            <a:spLocks noGrp="1"/>
          </p:cNvSpPr>
          <p:nvPr>
            <p:ph sz="quarter" idx="13"/>
          </p:nvPr>
        </p:nvSpPr>
        <p:spPr>
          <a:xfrm>
            <a:off x="8105960" y="2208258"/>
            <a:ext cx="3771715" cy="4291601"/>
          </a:xfrm>
          <a:solidFill>
            <a:srgbClr val="FFFFFF">
              <a:alpha val="45098"/>
            </a:srgbClr>
          </a:solidFill>
        </p:spPr>
        <p:txBody>
          <a:bodyPr>
            <a:normAutofit fontScale="92500" lnSpcReduction="20000"/>
          </a:bodyPr>
          <a:lstStyle/>
          <a:p>
            <a:r>
              <a:rPr lang="en-US" dirty="0">
                <a:latin typeface="Segoe UI" panose="020B0502040204020203" pitchFamily="34" charset="0"/>
                <a:cs typeface="Segoe UI" panose="020B0502040204020203" pitchFamily="34" charset="0"/>
              </a:rPr>
              <a:t>Observer’s date, time, location, and travel path for first and last observation of the UAP, with as much precision as practicable</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Observer’s behavior toward the UAP</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Sensors that detected the phenomenon (e.g., visual, radar)</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Any physiological, psychological, or other effects apparently corresponding to the UAP observation</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Observer’s assessment of the UAP, including the nature of the phenomenon and whether it was benign, a hazard, or a threat</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Identification of any other observers</a:t>
            </a:r>
          </a:p>
          <a:p>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699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058BFA7E-3BBB-85FD-B003-525E6A6D8B03}"/>
              </a:ext>
            </a:extLst>
          </p:cNvPr>
          <p:cNvSpPr>
            <a:spLocks noGrp="1"/>
          </p:cNvSpPr>
          <p:nvPr>
            <p:ph type="subTitle" idx="1"/>
          </p:nvPr>
        </p:nvSpPr>
        <p:spPr/>
        <p:txBody>
          <a:bodyPr/>
          <a:lstStyle/>
          <a:p>
            <a:r>
              <a:rPr lang="en-US" sz="1600"/>
              <a:t>Seán Kirkpatrick, Ph.D.</a:t>
            </a:r>
          </a:p>
          <a:p>
            <a:r>
              <a:rPr lang="en-US" sz="1600"/>
              <a:t>Director</a:t>
            </a:r>
          </a:p>
        </p:txBody>
      </p:sp>
    </p:spTree>
    <p:extLst>
      <p:ext uri="{BB962C8B-B14F-4D97-AF65-F5344CB8AC3E}">
        <p14:creationId xmlns:p14="http://schemas.microsoft.com/office/powerpoint/2010/main" val="351589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861858-0C7E-456C-AEF8-C06DBDB7F063}">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0E32A6DF3A4BB14EB80D54309CBF" ma:contentTypeVersion="5" ma:contentTypeDescription="Create a new document." ma:contentTypeScope="" ma:versionID="4ebedaad7b625375ab3219e4b23940b9">
  <xsd:schema xmlns:xsd="http://www.w3.org/2001/XMLSchema" xmlns:xs="http://www.w3.org/2001/XMLSchema" xmlns:p="http://schemas.microsoft.com/office/2006/metadata/properties" xmlns:ns3="4ce161e7-f49f-4ba4-ac36-31b24f4194b2" xmlns:ns4="ddddb717-c447-45da-ac21-62ce4bebe20b" targetNamespace="http://schemas.microsoft.com/office/2006/metadata/properties" ma:root="true" ma:fieldsID="ac94c187aaa26941d279e1dfff68431f" ns3:_="" ns4:_="">
    <xsd:import namespace="4ce161e7-f49f-4ba4-ac36-31b24f4194b2"/>
    <xsd:import namespace="ddddb717-c447-45da-ac21-62ce4bebe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61e7-f49f-4ba4-ac36-31b24f4194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db717-c447-45da-ac21-62ce4bebe2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FCE1E-D576-43D4-8ABF-11FFE42DA0E2}">
  <ds:schemaRefs>
    <ds:schemaRef ds:uri="4ce161e7-f49f-4ba4-ac36-31b24f4194b2"/>
    <ds:schemaRef ds:uri="ddddb717-c447-45da-ac21-62ce4bebe2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345AF5-B3A3-403D-9E2E-A09BAF19C632}">
  <ds:schemaRefs>
    <ds:schemaRef ds:uri="http://schemas.microsoft.com/sharepoint/v3/contenttype/forms"/>
  </ds:schemaRefs>
</ds:datastoreItem>
</file>

<file path=customXml/itemProps3.xml><?xml version="1.0" encoding="utf-8"?>
<ds:datastoreItem xmlns:ds="http://schemas.openxmlformats.org/officeDocument/2006/customXml" ds:itemID="{86936385-4C41-4087-BA4B-4A76A6123F87}">
  <ds:schemaRefs>
    <ds:schemaRef ds:uri="http://purl.org/dc/elements/1.1/"/>
    <ds:schemaRef ds:uri="http://schemas.openxmlformats.org/package/2006/metadata/core-properties"/>
    <ds:schemaRef ds:uri="ddddb717-c447-45da-ac21-62ce4bebe20b"/>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4ce161e7-f49f-4ba4-ac36-31b24f4194b2"/>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263</TotalTime>
  <Words>1217</Words>
  <Application>Microsoft Office PowerPoint</Application>
  <PresentationFormat>Widescreen</PresentationFormat>
  <Paragraphs>83</Paragraphs>
  <Slides>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Yu Gothic Light</vt:lpstr>
      <vt:lpstr>Yu Gothic UI Light</vt:lpstr>
      <vt:lpstr>Agency FB</vt:lpstr>
      <vt:lpstr>Arial</vt:lpstr>
      <vt:lpstr>Calibri</vt:lpstr>
      <vt:lpstr>High Tower Text</vt:lpstr>
      <vt:lpstr>Orator Std</vt:lpstr>
      <vt:lpstr>Segoe UI</vt:lpstr>
      <vt:lpstr>Segoe UI Light</vt:lpstr>
      <vt:lpstr>Segoe UI Symbol</vt:lpstr>
      <vt:lpstr>Symbol</vt:lpstr>
      <vt:lpstr>Office Theme</vt:lpstr>
      <vt:lpstr>The Defense Department’s  UAP Mission &amp; Civil Aviation</vt:lpstr>
      <vt:lpstr>AARO emerged from Congressional and Departmental recognition that UAP present complex hazards and threats across service, regional, and domain boundaries.</vt:lpstr>
      <vt:lpstr>AARO is a uniquely-capable, Defense Department organization that integrates  operational, scientific, and intelligence capabilities to resolve UAP.</vt:lpstr>
      <vt:lpstr>The potentially ubiquitous presence of UAP defines the national-security implications and drives the broad range of stakeholders and demand for rigorous scientific understanding of and intelligence on phenomena</vt:lpstr>
      <vt:lpstr>AARO leads integration of the Department’s UAP operations, research, analyses, and strategic-communications to deliver exquisite data, advanced sensors, sound analytics, and shared mission awareness and ownership</vt:lpstr>
      <vt:lpstr>Our mission success and our ability to contribute to  aviation safety depends on observations and insights  from the aviation community</vt:lpstr>
      <vt:lpstr>What kind of information would be necessary and sufficient for UAP analyses?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Robinson, Free CIV (USA)</dc:creator>
  <cp:keywords/>
  <dc:description/>
  <cp:lastModifiedBy>Jordan, Jessica R CIV (USA)</cp:lastModifiedBy>
  <cp:revision>46</cp:revision>
  <cp:lastPrinted>2023-01-03T16:44:27Z</cp:lastPrinted>
  <dcterms:created xsi:type="dcterms:W3CDTF">2022-12-13T14:05:36Z</dcterms:created>
  <dcterms:modified xsi:type="dcterms:W3CDTF">2023-06-05T15:34:05Z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0x01010024700E32A6DF3A4BB14EB80D54309CBF</vt:lpwstr>
  </property>
</Properties>
</file>